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6"/>
  </p:notesMasterIdLst>
  <p:handoutMasterIdLst>
    <p:handoutMasterId r:id="rId47"/>
  </p:handoutMasterIdLst>
  <p:sldIdLst>
    <p:sldId id="256" r:id="rId2"/>
    <p:sldId id="290" r:id="rId3"/>
    <p:sldId id="310" r:id="rId4"/>
    <p:sldId id="311" r:id="rId5"/>
    <p:sldId id="312" r:id="rId6"/>
    <p:sldId id="313" r:id="rId7"/>
    <p:sldId id="291" r:id="rId8"/>
    <p:sldId id="314" r:id="rId9"/>
    <p:sldId id="315" r:id="rId10"/>
    <p:sldId id="316" r:id="rId11"/>
    <p:sldId id="317" r:id="rId12"/>
    <p:sldId id="318" r:id="rId13"/>
    <p:sldId id="319" r:id="rId14"/>
    <p:sldId id="320" r:id="rId15"/>
    <p:sldId id="321" r:id="rId16"/>
    <p:sldId id="322" r:id="rId17"/>
    <p:sldId id="323" r:id="rId18"/>
    <p:sldId id="337" r:id="rId19"/>
    <p:sldId id="324" r:id="rId20"/>
    <p:sldId id="326" r:id="rId21"/>
    <p:sldId id="327" r:id="rId22"/>
    <p:sldId id="328" r:id="rId23"/>
    <p:sldId id="329" r:id="rId24"/>
    <p:sldId id="330" r:id="rId25"/>
    <p:sldId id="325" r:id="rId26"/>
    <p:sldId id="331" r:id="rId27"/>
    <p:sldId id="333" r:id="rId28"/>
    <p:sldId id="334" r:id="rId29"/>
    <p:sldId id="335" r:id="rId30"/>
    <p:sldId id="336" r:id="rId31"/>
    <p:sldId id="338" r:id="rId32"/>
    <p:sldId id="339" r:id="rId33"/>
    <p:sldId id="341" r:id="rId34"/>
    <p:sldId id="340" r:id="rId35"/>
    <p:sldId id="342" r:id="rId36"/>
    <p:sldId id="343" r:id="rId37"/>
    <p:sldId id="344" r:id="rId38"/>
    <p:sldId id="345" r:id="rId39"/>
    <p:sldId id="332" r:id="rId40"/>
    <p:sldId id="347" r:id="rId41"/>
    <p:sldId id="346" r:id="rId42"/>
    <p:sldId id="349" r:id="rId43"/>
    <p:sldId id="348" r:id="rId44"/>
    <p:sldId id="258" r:id="rId45"/>
  </p:sldIdLst>
  <p:sldSz cx="9144000" cy="5143500" type="screen16x9"/>
  <p:notesSz cx="6858000" cy="9144000"/>
  <p:embeddedFontLst>
    <p:embeddedFont>
      <p:font typeface="Abril Fatface" panose="02000503000000020003" pitchFamily="2" charset="0"/>
      <p:regular r:id="rId48"/>
    </p:embeddedFont>
    <p:embeddedFont>
      <p:font typeface="Bellota Text" panose="020B0604020202020204" charset="0"/>
      <p:regular r:id="rId49"/>
      <p:bold r:id="rId50"/>
      <p:italic r:id="rId51"/>
      <p:boldItalic r:id="rId52"/>
    </p:embeddedFont>
    <p:embeddedFont>
      <p:font typeface="Sabon Next LT" panose="02000500000000000000" pitchFamily="2" charset="0"/>
      <p:regular r:id="rId53"/>
      <p:bold r:id="rId54"/>
      <p:italic r:id="rId55"/>
      <p:boldItalic r:id="rId56"/>
    </p:embeddedFont>
    <p:embeddedFont>
      <p:font typeface="Satisfy"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3414C"/>
    <a:srgbClr val="F89D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760D9C-8846-49CB-9F69-CEC56EC400DC}">
  <a:tblStyle styleId="{DA760D9C-8846-49CB-9F69-CEC56EC400D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11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0" d="100"/>
          <a:sy n="70" d="100"/>
        </p:scale>
        <p:origin x="276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B6FFB-586B-4C20-B843-B26C6AD54A64}" type="datetimeFigureOut">
              <a:rPr lang="es-AR" smtClean="0"/>
              <a:t>25/12/2024</a:t>
            </a:fld>
            <a:endParaRPr lang="es-A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5F3B27-448D-4D22-A407-704B4B883F2E}" type="slidenum">
              <a:rPr lang="es-AR" smtClean="0"/>
              <a:t>‹Nº›</a:t>
            </a:fld>
            <a:endParaRPr lang="es-AR"/>
          </a:p>
        </p:txBody>
      </p:sp>
    </p:spTree>
    <p:extLst>
      <p:ext uri="{BB962C8B-B14F-4D97-AF65-F5344CB8AC3E}">
        <p14:creationId xmlns:p14="http://schemas.microsoft.com/office/powerpoint/2010/main" val="2598442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625388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249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92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05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64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8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28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26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2" name="Rectángulo 1"/>
          <p:cNvSpPr/>
          <p:nvPr userDrawn="1"/>
        </p:nvSpPr>
        <p:spPr>
          <a:xfrm>
            <a:off x="0" y="0"/>
            <a:ext cx="9144000" cy="5143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redondeado 2"/>
          <p:cNvSpPr/>
          <p:nvPr userDrawn="1"/>
        </p:nvSpPr>
        <p:spPr>
          <a:xfrm>
            <a:off x="154379" y="130629"/>
            <a:ext cx="8858992" cy="49045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Google Shape;11;p2"/>
          <p:cNvSpPr txBox="1">
            <a:spLocks noGrp="1"/>
          </p:cNvSpPr>
          <p:nvPr>
            <p:ph type="ctrTitle"/>
          </p:nvPr>
        </p:nvSpPr>
        <p:spPr>
          <a:xfrm>
            <a:off x="2936700" y="1892400"/>
            <a:ext cx="3270600" cy="1358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2"/>
              </a:buClr>
              <a:buSzPts val="3600"/>
              <a:buNone/>
              <a:defRPr sz="3600" i="0">
                <a:solidFill>
                  <a:schemeClr val="dk2"/>
                </a:solidFill>
              </a:defRPr>
            </a:lvl1pPr>
            <a:lvl2pPr lvl="1" algn="ctr" rtl="0">
              <a:spcBef>
                <a:spcPts val="0"/>
              </a:spcBef>
              <a:spcAft>
                <a:spcPts val="0"/>
              </a:spcAft>
              <a:buClr>
                <a:schemeClr val="dk2"/>
              </a:buClr>
              <a:buSzPts val="3600"/>
              <a:buNone/>
              <a:defRPr sz="3600" i="0">
                <a:solidFill>
                  <a:schemeClr val="dk2"/>
                </a:solidFill>
              </a:defRPr>
            </a:lvl2pPr>
            <a:lvl3pPr lvl="2" algn="ctr" rtl="0">
              <a:spcBef>
                <a:spcPts val="0"/>
              </a:spcBef>
              <a:spcAft>
                <a:spcPts val="0"/>
              </a:spcAft>
              <a:buClr>
                <a:schemeClr val="dk2"/>
              </a:buClr>
              <a:buSzPts val="3600"/>
              <a:buNone/>
              <a:defRPr sz="3600" i="0">
                <a:solidFill>
                  <a:schemeClr val="dk2"/>
                </a:solidFill>
              </a:defRPr>
            </a:lvl3pPr>
            <a:lvl4pPr lvl="3" algn="ctr" rtl="0">
              <a:spcBef>
                <a:spcPts val="0"/>
              </a:spcBef>
              <a:spcAft>
                <a:spcPts val="0"/>
              </a:spcAft>
              <a:buClr>
                <a:schemeClr val="dk2"/>
              </a:buClr>
              <a:buSzPts val="3600"/>
              <a:buNone/>
              <a:defRPr sz="3600" i="0">
                <a:solidFill>
                  <a:schemeClr val="dk2"/>
                </a:solidFill>
              </a:defRPr>
            </a:lvl4pPr>
            <a:lvl5pPr lvl="4" algn="ctr" rtl="0">
              <a:spcBef>
                <a:spcPts val="0"/>
              </a:spcBef>
              <a:spcAft>
                <a:spcPts val="0"/>
              </a:spcAft>
              <a:buClr>
                <a:schemeClr val="dk2"/>
              </a:buClr>
              <a:buSzPts val="3600"/>
              <a:buNone/>
              <a:defRPr sz="3600" i="0">
                <a:solidFill>
                  <a:schemeClr val="dk2"/>
                </a:solidFill>
              </a:defRPr>
            </a:lvl5pPr>
            <a:lvl6pPr lvl="5" algn="ctr" rtl="0">
              <a:spcBef>
                <a:spcPts val="0"/>
              </a:spcBef>
              <a:spcAft>
                <a:spcPts val="0"/>
              </a:spcAft>
              <a:buClr>
                <a:schemeClr val="dk2"/>
              </a:buClr>
              <a:buSzPts val="3600"/>
              <a:buNone/>
              <a:defRPr sz="3600" i="0">
                <a:solidFill>
                  <a:schemeClr val="dk2"/>
                </a:solidFill>
              </a:defRPr>
            </a:lvl6pPr>
            <a:lvl7pPr lvl="6" algn="ctr" rtl="0">
              <a:spcBef>
                <a:spcPts val="0"/>
              </a:spcBef>
              <a:spcAft>
                <a:spcPts val="0"/>
              </a:spcAft>
              <a:buClr>
                <a:schemeClr val="dk2"/>
              </a:buClr>
              <a:buSzPts val="3600"/>
              <a:buNone/>
              <a:defRPr sz="3600" i="0">
                <a:solidFill>
                  <a:schemeClr val="dk2"/>
                </a:solidFill>
              </a:defRPr>
            </a:lvl7pPr>
            <a:lvl8pPr lvl="7" algn="ctr" rtl="0">
              <a:spcBef>
                <a:spcPts val="0"/>
              </a:spcBef>
              <a:spcAft>
                <a:spcPts val="0"/>
              </a:spcAft>
              <a:buClr>
                <a:schemeClr val="dk2"/>
              </a:buClr>
              <a:buSzPts val="3600"/>
              <a:buNone/>
              <a:defRPr sz="3600" i="0">
                <a:solidFill>
                  <a:schemeClr val="dk2"/>
                </a:solidFill>
              </a:defRPr>
            </a:lvl8pPr>
            <a:lvl9pPr lvl="8" algn="ctr" rtl="0">
              <a:spcBef>
                <a:spcPts val="0"/>
              </a:spcBef>
              <a:spcAft>
                <a:spcPts val="0"/>
              </a:spcAft>
              <a:buClr>
                <a:schemeClr val="dk2"/>
              </a:buClr>
              <a:buSzPts val="3600"/>
              <a:buNone/>
              <a:defRPr sz="3600" i="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6" name="Rectángulo 5"/>
          <p:cNvSpPr/>
          <p:nvPr userDrawn="1"/>
        </p:nvSpPr>
        <p:spPr>
          <a:xfrm>
            <a:off x="0" y="0"/>
            <a:ext cx="562191" cy="5143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50"/>
          </a:p>
        </p:txBody>
      </p:sp>
      <p:sp>
        <p:nvSpPr>
          <p:cNvPr id="47" name="Google Shape;47;p9"/>
          <p:cNvSpPr txBox="1">
            <a:spLocks noGrp="1"/>
          </p:cNvSpPr>
          <p:nvPr>
            <p:ph type="body" idx="1"/>
          </p:nvPr>
        </p:nvSpPr>
        <p:spPr>
          <a:xfrm>
            <a:off x="1077550" y="3916800"/>
            <a:ext cx="6989100" cy="295200"/>
          </a:xfrm>
          <a:prstGeom prst="rect">
            <a:avLst/>
          </a:prstGeom>
        </p:spPr>
        <p:txBody>
          <a:bodyPr spcFirstLastPara="1" wrap="square" lIns="0" tIns="0" rIns="0" bIns="0" anchor="t" anchorCtr="0">
            <a:noAutofit/>
          </a:bodyPr>
          <a:lstStyle>
            <a:lvl1pPr marL="457200" lvl="0" indent="-228600" algn="ctr">
              <a:spcBef>
                <a:spcPts val="360"/>
              </a:spcBef>
              <a:spcAft>
                <a:spcPts val="0"/>
              </a:spcAft>
              <a:buClr>
                <a:schemeClr val="accent5"/>
              </a:buClr>
              <a:buSzPts val="1200"/>
              <a:buNone/>
              <a:defRPr sz="1200">
                <a:solidFill>
                  <a:schemeClr val="accent5"/>
                </a:solidFill>
              </a:defRPr>
            </a:lvl1pPr>
          </a:lstStyle>
          <a:p>
            <a:endParaRPr/>
          </a:p>
        </p:txBody>
      </p:sp>
      <p:sp>
        <p:nvSpPr>
          <p:cNvPr id="48" name="Google Shape;48;p9"/>
          <p:cNvSpPr txBox="1">
            <a:spLocks noGrp="1"/>
          </p:cNvSpPr>
          <p:nvPr>
            <p:ph type="sldNum" idx="12"/>
          </p:nvPr>
        </p:nvSpPr>
        <p:spPr>
          <a:xfrm>
            <a:off x="4297650" y="4695125"/>
            <a:ext cx="548700" cy="2634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pic>
        <p:nvPicPr>
          <p:cNvPr id="49" name="Google Shape;49;p9"/>
          <p:cNvPicPr preferRelativeResize="0"/>
          <p:nvPr/>
        </p:nvPicPr>
        <p:blipFill rotWithShape="1">
          <a:blip r:embed="rId2">
            <a:alphaModFix/>
          </a:blip>
          <a:srcRect/>
          <a:stretch/>
        </p:blipFill>
        <p:spPr>
          <a:xfrm>
            <a:off x="0" y="2162700"/>
            <a:ext cx="3672700" cy="2980800"/>
          </a:xfrm>
          <a:prstGeom prst="rect">
            <a:avLst/>
          </a:prstGeom>
          <a:noFill/>
          <a:ln>
            <a:noFill/>
          </a:ln>
        </p:spPr>
      </p:pic>
      <p:pic>
        <p:nvPicPr>
          <p:cNvPr id="50" name="Google Shape;50;p9"/>
          <p:cNvPicPr preferRelativeResize="0"/>
          <p:nvPr/>
        </p:nvPicPr>
        <p:blipFill rotWithShape="1">
          <a:blip r:embed="rId3">
            <a:alphaModFix/>
          </a:blip>
          <a:srcRect/>
          <a:stretch/>
        </p:blipFill>
        <p:spPr>
          <a:xfrm rot="10800000" flipH="1">
            <a:off x="5607825" y="2067125"/>
            <a:ext cx="3536174" cy="3076375"/>
          </a:xfrm>
          <a:prstGeom prst="rect">
            <a:avLst/>
          </a:prstGeom>
          <a:noFill/>
          <a:ln>
            <a:noFill/>
          </a:ln>
        </p:spPr>
      </p:pic>
      <p:pic>
        <p:nvPicPr>
          <p:cNvPr id="7" name="Imagen 6"/>
          <p:cNvPicPr>
            <a:picLocks noChangeAspect="1"/>
          </p:cNvPicPr>
          <p:nvPr userDrawn="1"/>
        </p:nvPicPr>
        <p:blipFill>
          <a:blip r:embed="rId4"/>
          <a:stretch>
            <a:fillRect/>
          </a:stretch>
        </p:blipFill>
        <p:spPr>
          <a:xfrm>
            <a:off x="8263905" y="79063"/>
            <a:ext cx="789735" cy="106205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6" name="Rectángulo 5"/>
          <p:cNvSpPr/>
          <p:nvPr userDrawn="1"/>
        </p:nvSpPr>
        <p:spPr>
          <a:xfrm>
            <a:off x="0" y="-1"/>
            <a:ext cx="9143999" cy="526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2" name="Google Shape;52;p10"/>
          <p:cNvSpPr txBox="1">
            <a:spLocks noGrp="1"/>
          </p:cNvSpPr>
          <p:nvPr>
            <p:ph type="sldNum" idx="12"/>
          </p:nvPr>
        </p:nvSpPr>
        <p:spPr>
          <a:xfrm>
            <a:off x="8395375" y="4695125"/>
            <a:ext cx="548700" cy="263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53" name="Google Shape;53;p10"/>
          <p:cNvPicPr preferRelativeResize="0"/>
          <p:nvPr/>
        </p:nvPicPr>
        <p:blipFill rotWithShape="1">
          <a:blip r:embed="rId2">
            <a:alphaModFix/>
          </a:blip>
          <a:srcRect/>
          <a:stretch/>
        </p:blipFill>
        <p:spPr>
          <a:xfrm>
            <a:off x="0" y="2996336"/>
            <a:ext cx="2645567" cy="2147164"/>
          </a:xfrm>
          <a:prstGeom prst="rect">
            <a:avLst/>
          </a:prstGeom>
          <a:noFill/>
          <a:ln>
            <a:noFill/>
          </a:ln>
        </p:spPr>
      </p:pic>
      <p:pic>
        <p:nvPicPr>
          <p:cNvPr id="54" name="Google Shape;54;p10"/>
          <p:cNvPicPr preferRelativeResize="0"/>
          <p:nvPr/>
        </p:nvPicPr>
        <p:blipFill rotWithShape="1">
          <a:blip r:embed="rId3">
            <a:alphaModFix/>
          </a:blip>
          <a:srcRect/>
          <a:stretch/>
        </p:blipFill>
        <p:spPr>
          <a:xfrm>
            <a:off x="6596777" y="0"/>
            <a:ext cx="2547223" cy="2216011"/>
          </a:xfrm>
          <a:prstGeom prst="rect">
            <a:avLst/>
          </a:prstGeom>
          <a:noFill/>
          <a:ln>
            <a:noFill/>
          </a:ln>
        </p:spPr>
      </p:pic>
      <p:pic>
        <p:nvPicPr>
          <p:cNvPr id="5" name="图片 6"/>
          <p:cNvPicPr>
            <a:picLocks noChangeAspect="1"/>
          </p:cNvPicPr>
          <p:nvPr userDrawn="1"/>
        </p:nvPicPr>
        <p:blipFill rotWithShape="1">
          <a:blip r:embed="rId4" cstate="print">
            <a:extLst>
              <a:ext uri="{28A0092B-C50C-407E-A947-70E740481C1C}">
                <a14:useLocalDpi xmlns:a14="http://schemas.microsoft.com/office/drawing/2010/main" val="0"/>
              </a:ext>
            </a:extLst>
          </a:blip>
          <a:srcRect t="60952" r="57280"/>
          <a:stretch/>
        </p:blipFill>
        <p:spPr>
          <a:xfrm>
            <a:off x="6965173" y="4069918"/>
            <a:ext cx="2281558" cy="11731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51"/>
        <p:cNvGrpSpPr/>
        <p:nvPr/>
      </p:nvGrpSpPr>
      <p:grpSpPr>
        <a:xfrm>
          <a:off x="0" y="0"/>
          <a:ext cx="0" cy="0"/>
          <a:chOff x="0" y="0"/>
          <a:chExt cx="0" cy="0"/>
        </a:xfrm>
      </p:grpSpPr>
      <p:sp>
        <p:nvSpPr>
          <p:cNvPr id="6" name="Rectángulo 5"/>
          <p:cNvSpPr/>
          <p:nvPr userDrawn="1"/>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2" name="Google Shape;52;p10"/>
          <p:cNvSpPr txBox="1">
            <a:spLocks noGrp="1"/>
          </p:cNvSpPr>
          <p:nvPr>
            <p:ph type="sldNum" idx="12"/>
          </p:nvPr>
        </p:nvSpPr>
        <p:spPr>
          <a:xfrm>
            <a:off x="8395375" y="4695125"/>
            <a:ext cx="548700" cy="263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53" name="Google Shape;53;p10"/>
          <p:cNvPicPr preferRelativeResize="0"/>
          <p:nvPr/>
        </p:nvPicPr>
        <p:blipFill rotWithShape="1">
          <a:blip r:embed="rId2">
            <a:alphaModFix/>
          </a:blip>
          <a:srcRect/>
          <a:stretch/>
        </p:blipFill>
        <p:spPr>
          <a:xfrm>
            <a:off x="0" y="2996336"/>
            <a:ext cx="2645567" cy="2147164"/>
          </a:xfrm>
          <a:prstGeom prst="rect">
            <a:avLst/>
          </a:prstGeom>
          <a:noFill/>
          <a:ln>
            <a:noFill/>
          </a:ln>
        </p:spPr>
      </p:pic>
      <p:pic>
        <p:nvPicPr>
          <p:cNvPr id="54" name="Google Shape;54;p10"/>
          <p:cNvPicPr preferRelativeResize="0"/>
          <p:nvPr/>
        </p:nvPicPr>
        <p:blipFill rotWithShape="1">
          <a:blip r:embed="rId3">
            <a:alphaModFix/>
          </a:blip>
          <a:srcRect/>
          <a:stretch/>
        </p:blipFill>
        <p:spPr>
          <a:xfrm>
            <a:off x="6596777" y="0"/>
            <a:ext cx="2547223" cy="2216011"/>
          </a:xfrm>
          <a:prstGeom prst="rect">
            <a:avLst/>
          </a:prstGeom>
          <a:noFill/>
          <a:ln>
            <a:noFill/>
          </a:ln>
        </p:spPr>
      </p:pic>
    </p:spTree>
    <p:extLst>
      <p:ext uri="{BB962C8B-B14F-4D97-AF65-F5344CB8AC3E}">
        <p14:creationId xmlns:p14="http://schemas.microsoft.com/office/powerpoint/2010/main" val="2449621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14" name="AutoShape 12"/>
          <p:cNvSpPr>
            <a:spLocks noChangeAspect="1" noChangeArrowheads="1" noTextEdit="1"/>
          </p:cNvSpPr>
          <p:nvPr userDrawn="1"/>
        </p:nvSpPr>
        <p:spPr bwMode="auto">
          <a:xfrm>
            <a:off x="216009" y="2283718"/>
            <a:ext cx="91440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 name="Rectángulo 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5"/>
          <p:cNvSpPr/>
          <p:nvPr userDrawn="1"/>
        </p:nvSpPr>
        <p:spPr>
          <a:xfrm>
            <a:off x="0" y="0"/>
            <a:ext cx="9144000" cy="5143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redondeado 6"/>
          <p:cNvSpPr/>
          <p:nvPr userDrawn="1"/>
        </p:nvSpPr>
        <p:spPr>
          <a:xfrm>
            <a:off x="154379" y="130629"/>
            <a:ext cx="8858992" cy="49045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43672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3055512-C062-4A16-8C9B-5A02F0BE99DA}"/>
              </a:ext>
            </a:extLst>
          </p:cNvPr>
          <p:cNvSpPr>
            <a:spLocks noGrp="1"/>
          </p:cNvSpPr>
          <p:nvPr>
            <p:ph type="pic" sz="quarter" idx="14" hasCustomPrompt="1"/>
          </p:nvPr>
        </p:nvSpPr>
        <p:spPr>
          <a:xfrm>
            <a:off x="5172088" y="292398"/>
            <a:ext cx="3374069" cy="4460926"/>
          </a:xfrm>
          <a:custGeom>
            <a:avLst/>
            <a:gdLst>
              <a:gd name="connsiteX0" fmla="*/ 1879242 w 3341686"/>
              <a:gd name="connsiteY0" fmla="*/ 3114083 h 4418111"/>
              <a:gd name="connsiteX1" fmla="*/ 2101518 w 3341686"/>
              <a:gd name="connsiteY1" fmla="*/ 3815631 h 4418111"/>
              <a:gd name="connsiteX2" fmla="*/ 2285590 w 3341686"/>
              <a:gd name="connsiteY2" fmla="*/ 3565576 h 4418111"/>
              <a:gd name="connsiteX3" fmla="*/ 2264752 w 3341686"/>
              <a:gd name="connsiteY3" fmla="*/ 3905929 h 4418111"/>
              <a:gd name="connsiteX4" fmla="*/ 1945232 w 3341686"/>
              <a:gd name="connsiteY4" fmla="*/ 4246286 h 4418111"/>
              <a:gd name="connsiteX5" fmla="*/ 1625716 w 3341686"/>
              <a:gd name="connsiteY5" fmla="*/ 4103895 h 4418111"/>
              <a:gd name="connsiteX6" fmla="*/ 1518051 w 3341686"/>
              <a:gd name="connsiteY6" fmla="*/ 3718391 h 4418111"/>
              <a:gd name="connsiteX7" fmla="*/ 1587511 w 3341686"/>
              <a:gd name="connsiteY7" fmla="*/ 3694077 h 4418111"/>
              <a:gd name="connsiteX8" fmla="*/ 1688229 w 3341686"/>
              <a:gd name="connsiteY8" fmla="*/ 3635036 h 4418111"/>
              <a:gd name="connsiteX9" fmla="*/ 1879242 w 3341686"/>
              <a:gd name="connsiteY9" fmla="*/ 3114083 h 4418111"/>
              <a:gd name="connsiteX10" fmla="*/ 1936055 w 3341686"/>
              <a:gd name="connsiteY10" fmla="*/ 2421021 h 4418111"/>
              <a:gd name="connsiteX11" fmla="*/ 1559822 w 3341686"/>
              <a:gd name="connsiteY11" fmla="*/ 3182513 h 4418111"/>
              <a:gd name="connsiteX12" fmla="*/ 1535743 w 3341686"/>
              <a:gd name="connsiteY12" fmla="*/ 3266790 h 4418111"/>
              <a:gd name="connsiteX13" fmla="*/ 1454479 w 3341686"/>
              <a:gd name="connsiteY13" fmla="*/ 3206593 h 4418111"/>
              <a:gd name="connsiteX14" fmla="*/ 1352144 w 3341686"/>
              <a:gd name="connsiteY14" fmla="*/ 3013960 h 4418111"/>
              <a:gd name="connsiteX15" fmla="*/ 1337093 w 3341686"/>
              <a:gd name="connsiteY15" fmla="*/ 3700210 h 4418111"/>
              <a:gd name="connsiteX16" fmla="*/ 1096305 w 3341686"/>
              <a:gd name="connsiteY16" fmla="*/ 3582824 h 4418111"/>
              <a:gd name="connsiteX17" fmla="*/ 1412341 w 3341686"/>
              <a:gd name="connsiteY17" fmla="*/ 4049354 h 4418111"/>
              <a:gd name="connsiteX18" fmla="*/ 2408607 w 3341686"/>
              <a:gd name="connsiteY18" fmla="*/ 4118580 h 4418111"/>
              <a:gd name="connsiteX19" fmla="*/ 2745709 w 3341686"/>
              <a:gd name="connsiteY19" fmla="*/ 3618942 h 4418111"/>
              <a:gd name="connsiteX20" fmla="*/ 2462783 w 3341686"/>
              <a:gd name="connsiteY20" fmla="*/ 3697197 h 4418111"/>
              <a:gd name="connsiteX21" fmla="*/ 2408607 w 3341686"/>
              <a:gd name="connsiteY21" fmla="*/ 2986873 h 4418111"/>
              <a:gd name="connsiteX22" fmla="*/ 2333359 w 3341686"/>
              <a:gd name="connsiteY22" fmla="*/ 3266790 h 4418111"/>
              <a:gd name="connsiteX23" fmla="*/ 2270154 w 3341686"/>
              <a:gd name="connsiteY23" fmla="*/ 3369125 h 4418111"/>
              <a:gd name="connsiteX24" fmla="*/ 2212965 w 3341686"/>
              <a:gd name="connsiteY24" fmla="*/ 3275819 h 4418111"/>
              <a:gd name="connsiteX25" fmla="*/ 1936055 w 3341686"/>
              <a:gd name="connsiteY25" fmla="*/ 2421021 h 4418111"/>
              <a:gd name="connsiteX26" fmla="*/ 103053 w 3341686"/>
              <a:gd name="connsiteY26" fmla="*/ 2360828 h 4418111"/>
              <a:gd name="connsiteX27" fmla="*/ 157234 w 3341686"/>
              <a:gd name="connsiteY27" fmla="*/ 2430054 h 4418111"/>
              <a:gd name="connsiteX28" fmla="*/ 241506 w 3341686"/>
              <a:gd name="connsiteY28" fmla="*/ 2851436 h 4418111"/>
              <a:gd name="connsiteX29" fmla="*/ 214418 w 3341686"/>
              <a:gd name="connsiteY29" fmla="*/ 2968822 h 4418111"/>
              <a:gd name="connsiteX30" fmla="*/ 127132 w 3341686"/>
              <a:gd name="connsiteY30" fmla="*/ 2884545 h 4418111"/>
              <a:gd name="connsiteX31" fmla="*/ 42856 w 3341686"/>
              <a:gd name="connsiteY31" fmla="*/ 2430054 h 4418111"/>
              <a:gd name="connsiteX32" fmla="*/ 103053 w 3341686"/>
              <a:gd name="connsiteY32" fmla="*/ 2360828 h 4418111"/>
              <a:gd name="connsiteX33" fmla="*/ 3192307 w 3341686"/>
              <a:gd name="connsiteY33" fmla="*/ 1170427 h 4418111"/>
              <a:gd name="connsiteX34" fmla="*/ 3254387 w 3341686"/>
              <a:gd name="connsiteY34" fmla="*/ 1223099 h 4418111"/>
              <a:gd name="connsiteX35" fmla="*/ 3215257 w 3341686"/>
              <a:gd name="connsiteY35" fmla="*/ 1903331 h 4418111"/>
              <a:gd name="connsiteX36" fmla="*/ 3109913 w 3341686"/>
              <a:gd name="connsiteY36" fmla="*/ 1641472 h 4418111"/>
              <a:gd name="connsiteX37" fmla="*/ 3137001 w 3341686"/>
              <a:gd name="connsiteY37" fmla="*/ 1226111 h 4418111"/>
              <a:gd name="connsiteX38" fmla="*/ 3192307 w 3341686"/>
              <a:gd name="connsiteY38" fmla="*/ 1170427 h 4418111"/>
              <a:gd name="connsiteX39" fmla="*/ 903682 w 3341686"/>
              <a:gd name="connsiteY39" fmla="*/ 305091 h 4418111"/>
              <a:gd name="connsiteX40" fmla="*/ 933780 w 3341686"/>
              <a:gd name="connsiteY40" fmla="*/ 910075 h 4418111"/>
              <a:gd name="connsiteX41" fmla="*/ 816391 w 3341686"/>
              <a:gd name="connsiteY41" fmla="*/ 910075 h 4418111"/>
              <a:gd name="connsiteX42" fmla="*/ 903682 w 3341686"/>
              <a:gd name="connsiteY42" fmla="*/ 305091 h 4418111"/>
              <a:gd name="connsiteX43" fmla="*/ 1862291 w 3341686"/>
              <a:gd name="connsiteY43" fmla="*/ 345 h 4418111"/>
              <a:gd name="connsiteX44" fmla="*/ 1877338 w 3341686"/>
              <a:gd name="connsiteY44" fmla="*/ 46244 h 4418111"/>
              <a:gd name="connsiteX45" fmla="*/ 2182092 w 3341686"/>
              <a:gd name="connsiteY45" fmla="*/ 943743 h 4418111"/>
              <a:gd name="connsiteX46" fmla="*/ 2422123 w 3341686"/>
              <a:gd name="connsiteY46" fmla="*/ 1879252 h 4418111"/>
              <a:gd name="connsiteX47" fmla="*/ 2563588 w 3341686"/>
              <a:gd name="connsiteY47" fmla="*/ 1307378 h 4418111"/>
              <a:gd name="connsiteX48" fmla="*/ 2542519 w 3341686"/>
              <a:gd name="connsiteY48" fmla="*/ 1189992 h 4418111"/>
              <a:gd name="connsiteX49" fmla="*/ 2560582 w 3341686"/>
              <a:gd name="connsiteY49" fmla="*/ 1114744 h 4418111"/>
              <a:gd name="connsiteX50" fmla="*/ 2629807 w 3341686"/>
              <a:gd name="connsiteY50" fmla="*/ 1162902 h 4418111"/>
              <a:gd name="connsiteX51" fmla="*/ 3069243 w 3341686"/>
              <a:gd name="connsiteY51" fmla="*/ 2264513 h 4418111"/>
              <a:gd name="connsiteX52" fmla="*/ 2978949 w 3341686"/>
              <a:gd name="connsiteY52" fmla="*/ 2785218 h 4418111"/>
              <a:gd name="connsiteX53" fmla="*/ 3168573 w 3341686"/>
              <a:gd name="connsiteY53" fmla="*/ 2601619 h 4418111"/>
              <a:gd name="connsiteX54" fmla="*/ 3216727 w 3341686"/>
              <a:gd name="connsiteY54" fmla="*/ 2547439 h 4418111"/>
              <a:gd name="connsiteX55" fmla="*/ 3264885 w 3341686"/>
              <a:gd name="connsiteY55" fmla="*/ 2610648 h 4418111"/>
              <a:gd name="connsiteX56" fmla="*/ 3276929 w 3341686"/>
              <a:gd name="connsiteY56" fmla="*/ 3293885 h 4418111"/>
              <a:gd name="connsiteX57" fmla="*/ 2960889 w 3341686"/>
              <a:gd name="connsiteY57" fmla="*/ 3992173 h 4418111"/>
              <a:gd name="connsiteX58" fmla="*/ 2936648 w 3341686"/>
              <a:gd name="connsiteY58" fmla="*/ 4048734 h 4418111"/>
              <a:gd name="connsiteX59" fmla="*/ 2618669 w 3341686"/>
              <a:gd name="connsiteY59" fmla="*/ 4237262 h 4418111"/>
              <a:gd name="connsiteX60" fmla="*/ 1798618 w 3341686"/>
              <a:gd name="connsiteY60" fmla="*/ 4418111 h 4418111"/>
              <a:gd name="connsiteX61" fmla="*/ 978569 w 3341686"/>
              <a:gd name="connsiteY61" fmla="*/ 4237262 h 4418111"/>
              <a:gd name="connsiteX62" fmla="*/ 800342 w 3341686"/>
              <a:gd name="connsiteY62" fmla="*/ 4131594 h 4418111"/>
              <a:gd name="connsiteX63" fmla="*/ 826896 w 3341686"/>
              <a:gd name="connsiteY63" fmla="*/ 4121597 h 4418111"/>
              <a:gd name="connsiteX64" fmla="*/ 774935 w 3341686"/>
              <a:gd name="connsiteY64" fmla="*/ 4116531 h 4418111"/>
              <a:gd name="connsiteX65" fmla="*/ 630977 w 3341686"/>
              <a:gd name="connsiteY65" fmla="*/ 4031176 h 4418111"/>
              <a:gd name="connsiteX66" fmla="*/ 664362 w 3341686"/>
              <a:gd name="connsiteY66" fmla="*/ 4034313 h 4418111"/>
              <a:gd name="connsiteX67" fmla="*/ 477750 w 3341686"/>
              <a:gd name="connsiteY67" fmla="*/ 3889841 h 4418111"/>
              <a:gd name="connsiteX68" fmla="*/ 450661 w 3341686"/>
              <a:gd name="connsiteY68" fmla="*/ 3841680 h 4418111"/>
              <a:gd name="connsiteX69" fmla="*/ 510860 w 3341686"/>
              <a:gd name="connsiteY69" fmla="*/ 3823621 h 4418111"/>
              <a:gd name="connsiteX70" fmla="*/ 697474 w 3341686"/>
              <a:gd name="connsiteY70" fmla="*/ 3901875 h 4418111"/>
              <a:gd name="connsiteX71" fmla="*/ 459691 w 3341686"/>
              <a:gd name="connsiteY71" fmla="*/ 3483507 h 4418111"/>
              <a:gd name="connsiteX72" fmla="*/ 414545 w 3341686"/>
              <a:gd name="connsiteY72" fmla="*/ 3035041 h 4418111"/>
              <a:gd name="connsiteX73" fmla="*/ 417554 w 3341686"/>
              <a:gd name="connsiteY73" fmla="*/ 2448115 h 4418111"/>
              <a:gd name="connsiteX74" fmla="*/ 447656 w 3341686"/>
              <a:gd name="connsiteY74" fmla="*/ 2336752 h 4418111"/>
              <a:gd name="connsiteX75" fmla="*/ 661353 w 3341686"/>
              <a:gd name="connsiteY75" fmla="*/ 2589576 h 4418111"/>
              <a:gd name="connsiteX76" fmla="*/ 763690 w 3341686"/>
              <a:gd name="connsiteY76" fmla="*/ 2622687 h 4418111"/>
              <a:gd name="connsiteX77" fmla="*/ 739610 w 3341686"/>
              <a:gd name="connsiteY77" fmla="*/ 2529380 h 4418111"/>
              <a:gd name="connsiteX78" fmla="*/ 760677 w 3341686"/>
              <a:gd name="connsiteY78" fmla="*/ 1782937 h 4418111"/>
              <a:gd name="connsiteX79" fmla="*/ 1061661 w 3341686"/>
              <a:gd name="connsiteY79" fmla="*/ 1229121 h 4418111"/>
              <a:gd name="connsiteX80" fmla="*/ 1106813 w 3341686"/>
              <a:gd name="connsiteY80" fmla="*/ 1183975 h 4418111"/>
              <a:gd name="connsiteX81" fmla="*/ 1148952 w 3341686"/>
              <a:gd name="connsiteY81" fmla="*/ 1262229 h 4418111"/>
              <a:gd name="connsiteX82" fmla="*/ 1546255 w 3341686"/>
              <a:gd name="connsiteY82" fmla="*/ 1912360 h 4418111"/>
              <a:gd name="connsiteX83" fmla="*/ 1516156 w 3341686"/>
              <a:gd name="connsiteY83" fmla="*/ 1042511 h 4418111"/>
              <a:gd name="connsiteX84" fmla="*/ 1618491 w 3341686"/>
              <a:gd name="connsiteY84" fmla="*/ 202761 h 4418111"/>
              <a:gd name="connsiteX85" fmla="*/ 1811125 w 3341686"/>
              <a:gd name="connsiteY85" fmla="*/ 22165 h 4418111"/>
              <a:gd name="connsiteX86" fmla="*/ 1862291 w 3341686"/>
              <a:gd name="connsiteY86" fmla="*/ 345 h 441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41686" h="4418111">
                <a:moveTo>
                  <a:pt x="1879242" y="3114083"/>
                </a:moveTo>
                <a:cubicBezTo>
                  <a:pt x="1976488" y="3357196"/>
                  <a:pt x="2000802" y="3593361"/>
                  <a:pt x="2101518" y="3815631"/>
                </a:cubicBezTo>
                <a:cubicBezTo>
                  <a:pt x="2191815" y="3746172"/>
                  <a:pt x="2216129" y="3648931"/>
                  <a:pt x="2285590" y="3565576"/>
                </a:cubicBezTo>
                <a:cubicBezTo>
                  <a:pt x="2348103" y="3694077"/>
                  <a:pt x="2302951" y="3805213"/>
                  <a:pt x="2264752" y="3905929"/>
                </a:cubicBezTo>
                <a:cubicBezTo>
                  <a:pt x="2209182" y="4062215"/>
                  <a:pt x="2111936" y="4197665"/>
                  <a:pt x="1945232" y="4246286"/>
                </a:cubicBezTo>
                <a:cubicBezTo>
                  <a:pt x="1806311" y="4287962"/>
                  <a:pt x="1709065" y="4208083"/>
                  <a:pt x="1625716" y="4103895"/>
                </a:cubicBezTo>
                <a:cubicBezTo>
                  <a:pt x="1531941" y="3989284"/>
                  <a:pt x="1490266" y="3864254"/>
                  <a:pt x="1518051" y="3718391"/>
                </a:cubicBezTo>
                <a:cubicBezTo>
                  <a:pt x="1524994" y="3680183"/>
                  <a:pt x="1552779" y="3662821"/>
                  <a:pt x="1587511" y="3694077"/>
                </a:cubicBezTo>
                <a:cubicBezTo>
                  <a:pt x="1670862" y="3760061"/>
                  <a:pt x="1677809" y="3687130"/>
                  <a:pt x="1688229" y="3635036"/>
                </a:cubicBezTo>
                <a:cubicBezTo>
                  <a:pt x="1722956" y="3461383"/>
                  <a:pt x="1792416" y="3305097"/>
                  <a:pt x="1879242" y="3114083"/>
                </a:cubicBezTo>
                <a:close/>
                <a:moveTo>
                  <a:pt x="1936055" y="2421021"/>
                </a:moveTo>
                <a:cubicBezTo>
                  <a:pt x="1740414" y="2661809"/>
                  <a:pt x="1574873" y="2884538"/>
                  <a:pt x="1559822" y="3182513"/>
                </a:cubicBezTo>
                <a:cubicBezTo>
                  <a:pt x="1556814" y="3212614"/>
                  <a:pt x="1574873" y="3257760"/>
                  <a:pt x="1535743" y="3266790"/>
                </a:cubicBezTo>
                <a:cubicBezTo>
                  <a:pt x="1493604" y="3275819"/>
                  <a:pt x="1472538" y="3236689"/>
                  <a:pt x="1454479" y="3206593"/>
                </a:cubicBezTo>
                <a:cubicBezTo>
                  <a:pt x="1418356" y="3143388"/>
                  <a:pt x="1385252" y="3080178"/>
                  <a:pt x="1352144" y="3013960"/>
                </a:cubicBezTo>
                <a:cubicBezTo>
                  <a:pt x="1313013" y="3245718"/>
                  <a:pt x="1249807" y="3468452"/>
                  <a:pt x="1337093" y="3700210"/>
                </a:cubicBezTo>
                <a:cubicBezTo>
                  <a:pt x="1237765" y="3685159"/>
                  <a:pt x="1201649" y="3591854"/>
                  <a:pt x="1096305" y="3582824"/>
                </a:cubicBezTo>
                <a:cubicBezTo>
                  <a:pt x="1186602" y="3760407"/>
                  <a:pt x="1288933" y="3907888"/>
                  <a:pt x="1412341" y="4049354"/>
                </a:cubicBezTo>
                <a:cubicBezTo>
                  <a:pt x="1668178" y="4350337"/>
                  <a:pt x="2143739" y="4329270"/>
                  <a:pt x="2408607" y="4118580"/>
                </a:cubicBezTo>
                <a:cubicBezTo>
                  <a:pt x="2562109" y="3995178"/>
                  <a:pt x="2586189" y="3775457"/>
                  <a:pt x="2745709" y="3618942"/>
                </a:cubicBezTo>
                <a:cubicBezTo>
                  <a:pt x="2619294" y="3615933"/>
                  <a:pt x="2553080" y="3694189"/>
                  <a:pt x="2462783" y="3697197"/>
                </a:cubicBezTo>
                <a:cubicBezTo>
                  <a:pt x="2462783" y="3468452"/>
                  <a:pt x="2525992" y="3239701"/>
                  <a:pt x="2408607" y="2986873"/>
                </a:cubicBezTo>
                <a:cubicBezTo>
                  <a:pt x="2378506" y="3101250"/>
                  <a:pt x="2357438" y="3185521"/>
                  <a:pt x="2333359" y="3266790"/>
                </a:cubicBezTo>
                <a:cubicBezTo>
                  <a:pt x="2321317" y="3305920"/>
                  <a:pt x="2321317" y="3366117"/>
                  <a:pt x="2270154" y="3369125"/>
                </a:cubicBezTo>
                <a:cubicBezTo>
                  <a:pt x="2225002" y="3372132"/>
                  <a:pt x="2228016" y="3311937"/>
                  <a:pt x="2212965" y="3275819"/>
                </a:cubicBezTo>
                <a:cubicBezTo>
                  <a:pt x="2104608" y="3004930"/>
                  <a:pt x="1984214" y="2737055"/>
                  <a:pt x="1936055" y="2421021"/>
                </a:cubicBezTo>
                <a:close/>
                <a:moveTo>
                  <a:pt x="103053" y="2360828"/>
                </a:moveTo>
                <a:cubicBezTo>
                  <a:pt x="142183" y="2360828"/>
                  <a:pt x="148205" y="2402966"/>
                  <a:pt x="157234" y="2430054"/>
                </a:cubicBezTo>
                <a:cubicBezTo>
                  <a:pt x="205388" y="2568509"/>
                  <a:pt x="226459" y="2709974"/>
                  <a:pt x="241506" y="2851436"/>
                </a:cubicBezTo>
                <a:cubicBezTo>
                  <a:pt x="235489" y="2893574"/>
                  <a:pt x="268599" y="2953771"/>
                  <a:pt x="214418" y="2968822"/>
                </a:cubicBezTo>
                <a:cubicBezTo>
                  <a:pt x="166262" y="2980864"/>
                  <a:pt x="148205" y="2920663"/>
                  <a:pt x="127132" y="2884545"/>
                </a:cubicBezTo>
                <a:cubicBezTo>
                  <a:pt x="42856" y="2743080"/>
                  <a:pt x="-59480" y="2607639"/>
                  <a:pt x="42856" y="2430054"/>
                </a:cubicBezTo>
                <a:cubicBezTo>
                  <a:pt x="57907" y="2402966"/>
                  <a:pt x="66935" y="2363836"/>
                  <a:pt x="103053" y="2360828"/>
                </a:cubicBezTo>
                <a:close/>
                <a:moveTo>
                  <a:pt x="3192307" y="1170427"/>
                </a:moveTo>
                <a:cubicBezTo>
                  <a:pt x="3211495" y="1168921"/>
                  <a:pt x="3231812" y="1185475"/>
                  <a:pt x="3254387" y="1223099"/>
                </a:cubicBezTo>
                <a:cubicBezTo>
                  <a:pt x="3380797" y="1433791"/>
                  <a:pt x="3371768" y="1689631"/>
                  <a:pt x="3215257" y="1903331"/>
                </a:cubicBezTo>
                <a:cubicBezTo>
                  <a:pt x="3176127" y="1810025"/>
                  <a:pt x="3143023" y="1725748"/>
                  <a:pt x="3109913" y="1641472"/>
                </a:cubicBezTo>
                <a:cubicBezTo>
                  <a:pt x="3052725" y="1500009"/>
                  <a:pt x="3067775" y="1358544"/>
                  <a:pt x="3137001" y="1226111"/>
                </a:cubicBezTo>
                <a:cubicBezTo>
                  <a:pt x="3155060" y="1191498"/>
                  <a:pt x="3173119" y="1171933"/>
                  <a:pt x="3192307" y="1170427"/>
                </a:cubicBezTo>
                <a:close/>
                <a:moveTo>
                  <a:pt x="903682" y="305091"/>
                </a:moveTo>
                <a:cubicBezTo>
                  <a:pt x="963880" y="509763"/>
                  <a:pt x="1108358" y="696374"/>
                  <a:pt x="933780" y="910075"/>
                </a:cubicBezTo>
                <a:cubicBezTo>
                  <a:pt x="885623" y="970272"/>
                  <a:pt x="858535" y="985323"/>
                  <a:pt x="816391" y="910075"/>
                </a:cubicBezTo>
                <a:cubicBezTo>
                  <a:pt x="695994" y="705404"/>
                  <a:pt x="723088" y="479667"/>
                  <a:pt x="903682" y="305091"/>
                </a:cubicBezTo>
                <a:close/>
                <a:moveTo>
                  <a:pt x="1862291" y="345"/>
                </a:moveTo>
                <a:cubicBezTo>
                  <a:pt x="1875833" y="2603"/>
                  <a:pt x="1883358" y="16145"/>
                  <a:pt x="1877338" y="46244"/>
                </a:cubicBezTo>
                <a:cubicBezTo>
                  <a:pt x="1802095" y="407429"/>
                  <a:pt x="2049659" y="645764"/>
                  <a:pt x="2182092" y="943743"/>
                </a:cubicBezTo>
                <a:cubicBezTo>
                  <a:pt x="2473461" y="1457530"/>
                  <a:pt x="2353399" y="1825074"/>
                  <a:pt x="2422123" y="1879252"/>
                </a:cubicBezTo>
                <a:cubicBezTo>
                  <a:pt x="2545529" y="1683610"/>
                  <a:pt x="2593685" y="1506027"/>
                  <a:pt x="2563588" y="1307378"/>
                </a:cubicBezTo>
                <a:cubicBezTo>
                  <a:pt x="2557568" y="1268246"/>
                  <a:pt x="2548539" y="1229121"/>
                  <a:pt x="2542519" y="1189992"/>
                </a:cubicBezTo>
                <a:cubicBezTo>
                  <a:pt x="2539509" y="1162902"/>
                  <a:pt x="2533489" y="1126786"/>
                  <a:pt x="2560582" y="1114744"/>
                </a:cubicBezTo>
                <a:cubicBezTo>
                  <a:pt x="2602714" y="1096689"/>
                  <a:pt x="2614757" y="1138823"/>
                  <a:pt x="2629807" y="1162902"/>
                </a:cubicBezTo>
                <a:cubicBezTo>
                  <a:pt x="2819429" y="1512047"/>
                  <a:pt x="3054194" y="1843133"/>
                  <a:pt x="3069243" y="2264513"/>
                </a:cubicBezTo>
                <a:cubicBezTo>
                  <a:pt x="3075267" y="2439085"/>
                  <a:pt x="3045164" y="2604628"/>
                  <a:pt x="2978949" y="2785218"/>
                </a:cubicBezTo>
                <a:cubicBezTo>
                  <a:pt x="3066237" y="2728034"/>
                  <a:pt x="3126433" y="2673853"/>
                  <a:pt x="3168573" y="2601619"/>
                </a:cubicBezTo>
                <a:cubicBezTo>
                  <a:pt x="3180608" y="2580546"/>
                  <a:pt x="3177601" y="2541420"/>
                  <a:pt x="3216727" y="2547439"/>
                </a:cubicBezTo>
                <a:cubicBezTo>
                  <a:pt x="3246827" y="2553459"/>
                  <a:pt x="3255856" y="2583561"/>
                  <a:pt x="3264885" y="2610648"/>
                </a:cubicBezTo>
                <a:cubicBezTo>
                  <a:pt x="3349163" y="2836384"/>
                  <a:pt x="3349163" y="3065135"/>
                  <a:pt x="3276929" y="3293885"/>
                </a:cubicBezTo>
                <a:cubicBezTo>
                  <a:pt x="3198670" y="3537687"/>
                  <a:pt x="3054194" y="3754394"/>
                  <a:pt x="2960889" y="3992173"/>
                </a:cubicBezTo>
                <a:lnTo>
                  <a:pt x="2936648" y="4048734"/>
                </a:lnTo>
                <a:lnTo>
                  <a:pt x="2618669" y="4237262"/>
                </a:lnTo>
                <a:cubicBezTo>
                  <a:pt x="2366617" y="4353716"/>
                  <a:pt x="2089504" y="4418111"/>
                  <a:pt x="1798618" y="4418111"/>
                </a:cubicBezTo>
                <a:cubicBezTo>
                  <a:pt x="1507737" y="4418111"/>
                  <a:pt x="1230620" y="4353716"/>
                  <a:pt x="978569" y="4237262"/>
                </a:cubicBezTo>
                <a:lnTo>
                  <a:pt x="800342" y="4131594"/>
                </a:lnTo>
                <a:lnTo>
                  <a:pt x="826896" y="4121597"/>
                </a:lnTo>
                <a:lnTo>
                  <a:pt x="774935" y="4116531"/>
                </a:lnTo>
                <a:lnTo>
                  <a:pt x="630977" y="4031176"/>
                </a:lnTo>
                <a:lnTo>
                  <a:pt x="664362" y="4034313"/>
                </a:lnTo>
                <a:cubicBezTo>
                  <a:pt x="604167" y="3986153"/>
                  <a:pt x="540956" y="3937995"/>
                  <a:pt x="477750" y="3889841"/>
                </a:cubicBezTo>
                <a:cubicBezTo>
                  <a:pt x="462700" y="3877796"/>
                  <a:pt x="441633" y="3865759"/>
                  <a:pt x="450661" y="3841680"/>
                </a:cubicBezTo>
                <a:cubicBezTo>
                  <a:pt x="459691" y="3811584"/>
                  <a:pt x="489787" y="3814593"/>
                  <a:pt x="510860" y="3823621"/>
                </a:cubicBezTo>
                <a:cubicBezTo>
                  <a:pt x="565035" y="3844692"/>
                  <a:pt x="619216" y="3868768"/>
                  <a:pt x="697474" y="3901875"/>
                </a:cubicBezTo>
                <a:cubicBezTo>
                  <a:pt x="595137" y="3757402"/>
                  <a:pt x="513872" y="3627979"/>
                  <a:pt x="459691" y="3483507"/>
                </a:cubicBezTo>
                <a:cubicBezTo>
                  <a:pt x="408525" y="3336025"/>
                  <a:pt x="393474" y="3188542"/>
                  <a:pt x="414545" y="3035041"/>
                </a:cubicBezTo>
                <a:cubicBezTo>
                  <a:pt x="444641" y="2839399"/>
                  <a:pt x="456684" y="2643757"/>
                  <a:pt x="417554" y="2448115"/>
                </a:cubicBezTo>
                <a:cubicBezTo>
                  <a:pt x="408525" y="2411995"/>
                  <a:pt x="396486" y="2369860"/>
                  <a:pt x="447656" y="2336752"/>
                </a:cubicBezTo>
                <a:cubicBezTo>
                  <a:pt x="513872" y="2427045"/>
                  <a:pt x="571055" y="2520351"/>
                  <a:pt x="661353" y="2589576"/>
                </a:cubicBezTo>
                <a:cubicBezTo>
                  <a:pt x="691449" y="2610648"/>
                  <a:pt x="724561" y="2655794"/>
                  <a:pt x="763690" y="2622687"/>
                </a:cubicBezTo>
                <a:cubicBezTo>
                  <a:pt x="802815" y="2589576"/>
                  <a:pt x="754660" y="2556473"/>
                  <a:pt x="739610" y="2529380"/>
                </a:cubicBezTo>
                <a:cubicBezTo>
                  <a:pt x="601157" y="2276553"/>
                  <a:pt x="595137" y="2029745"/>
                  <a:pt x="760677" y="1782937"/>
                </a:cubicBezTo>
                <a:cubicBezTo>
                  <a:pt x="878063" y="1608368"/>
                  <a:pt x="1019530" y="1445831"/>
                  <a:pt x="1061661" y="1229121"/>
                </a:cubicBezTo>
                <a:cubicBezTo>
                  <a:pt x="1064676" y="1208051"/>
                  <a:pt x="1076713" y="1177955"/>
                  <a:pt x="1106813" y="1183975"/>
                </a:cubicBezTo>
                <a:cubicBezTo>
                  <a:pt x="1145944" y="1193004"/>
                  <a:pt x="1142929" y="1232130"/>
                  <a:pt x="1148952" y="1262229"/>
                </a:cubicBezTo>
                <a:cubicBezTo>
                  <a:pt x="1197107" y="1524084"/>
                  <a:pt x="1365660" y="1710698"/>
                  <a:pt x="1546255" y="1912360"/>
                </a:cubicBezTo>
                <a:cubicBezTo>
                  <a:pt x="1630530" y="1605352"/>
                  <a:pt x="1699753" y="1325436"/>
                  <a:pt x="1516156" y="1042511"/>
                </a:cubicBezTo>
                <a:cubicBezTo>
                  <a:pt x="1389742" y="846869"/>
                  <a:pt x="1452945" y="377330"/>
                  <a:pt x="1618491" y="202761"/>
                </a:cubicBezTo>
                <a:cubicBezTo>
                  <a:pt x="1678686" y="139551"/>
                  <a:pt x="1744905" y="82367"/>
                  <a:pt x="1811125" y="22165"/>
                </a:cubicBezTo>
                <a:cubicBezTo>
                  <a:pt x="1829182" y="7116"/>
                  <a:pt x="1848746" y="-1914"/>
                  <a:pt x="1862291" y="345"/>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BBFA120E-8255-4F2E-885E-500E3A325318}"/>
              </a:ext>
            </a:extLst>
          </p:cNvPr>
          <p:cNvSpPr/>
          <p:nvPr/>
        </p:nvSpPr>
        <p:spPr>
          <a:xfrm>
            <a:off x="3130022" y="3873356"/>
            <a:ext cx="576746" cy="374105"/>
          </a:xfrm>
          <a:custGeom>
            <a:avLst/>
            <a:gdLst>
              <a:gd name="connsiteX0" fmla="*/ 136849 w 248770"/>
              <a:gd name="connsiteY0" fmla="*/ 100853 h 161364"/>
              <a:gd name="connsiteX1" fmla="*/ 148951 w 248770"/>
              <a:gd name="connsiteY1" fmla="*/ 82027 h 161364"/>
              <a:gd name="connsiteX2" fmla="*/ 241063 w 248770"/>
              <a:gd name="connsiteY2" fmla="*/ 0 h 161364"/>
              <a:gd name="connsiteX3" fmla="*/ 93146 w 248770"/>
              <a:gd name="connsiteY3" fmla="*/ 38997 h 161364"/>
              <a:gd name="connsiteX4" fmla="*/ 89784 w 248770"/>
              <a:gd name="connsiteY4" fmla="*/ 155986 h 161364"/>
              <a:gd name="connsiteX5" fmla="*/ 91801 w 248770"/>
              <a:gd name="connsiteY5" fmla="*/ 119679 h 161364"/>
              <a:gd name="connsiteX6" fmla="*/ 76337 w 248770"/>
              <a:gd name="connsiteY6" fmla="*/ 51771 h 161364"/>
              <a:gd name="connsiteX7" fmla="*/ 12463 w 248770"/>
              <a:gd name="connsiteY7" fmla="*/ 53788 h 161364"/>
              <a:gd name="connsiteX8" fmla="*/ 5740 w 248770"/>
              <a:gd name="connsiteY8" fmla="*/ 58495 h 161364"/>
              <a:gd name="connsiteX9" fmla="*/ 12463 w 248770"/>
              <a:gd name="connsiteY9" fmla="*/ 61184 h 161364"/>
              <a:gd name="connsiteX10" fmla="*/ 9101 w 248770"/>
              <a:gd name="connsiteY10" fmla="*/ 117662 h 161364"/>
              <a:gd name="connsiteX11" fmla="*/ 27255 w 248770"/>
              <a:gd name="connsiteY11" fmla="*/ 129764 h 161364"/>
              <a:gd name="connsiteX12" fmla="*/ 34651 w 248770"/>
              <a:gd name="connsiteY12" fmla="*/ 110938 h 161364"/>
              <a:gd name="connsiteX13" fmla="*/ 31289 w 248770"/>
              <a:gd name="connsiteY13" fmla="*/ 88751 h 161364"/>
              <a:gd name="connsiteX14" fmla="*/ 13135 w 248770"/>
              <a:gd name="connsiteY14" fmla="*/ 108921 h 161364"/>
              <a:gd name="connsiteX15" fmla="*/ 15152 w 248770"/>
              <a:gd name="connsiteY15" fmla="*/ 80682 h 161364"/>
              <a:gd name="connsiteX16" fmla="*/ 36668 w 248770"/>
              <a:gd name="connsiteY16" fmla="*/ 73287 h 161364"/>
              <a:gd name="connsiteX17" fmla="*/ 50115 w 248770"/>
              <a:gd name="connsiteY17" fmla="*/ 94802 h 161364"/>
              <a:gd name="connsiteX18" fmla="*/ 52132 w 248770"/>
              <a:gd name="connsiteY18" fmla="*/ 134471 h 161364"/>
              <a:gd name="connsiteX19" fmla="*/ 58183 w 248770"/>
              <a:gd name="connsiteY19" fmla="*/ 88751 h 161364"/>
              <a:gd name="connsiteX20" fmla="*/ 36668 w 248770"/>
              <a:gd name="connsiteY20" fmla="*/ 45048 h 161364"/>
              <a:gd name="connsiteX21" fmla="*/ 80371 w 248770"/>
              <a:gd name="connsiteY21" fmla="*/ 121024 h 161364"/>
              <a:gd name="connsiteX22" fmla="*/ 46081 w 248770"/>
              <a:gd name="connsiteY22" fmla="*/ 151952 h 161364"/>
              <a:gd name="connsiteX23" fmla="*/ 99869 w 248770"/>
              <a:gd name="connsiteY23" fmla="*/ 158003 h 161364"/>
              <a:gd name="connsiteX24" fmla="*/ 230978 w 248770"/>
              <a:gd name="connsiteY24" fmla="*/ 61184 h 161364"/>
              <a:gd name="connsiteX25" fmla="*/ 249804 w 248770"/>
              <a:gd name="connsiteY25" fmla="*/ 36307 h 161364"/>
              <a:gd name="connsiteX26" fmla="*/ 157691 w 248770"/>
              <a:gd name="connsiteY26" fmla="*/ 95474 h 161364"/>
              <a:gd name="connsiteX27" fmla="*/ 136849 w 248770"/>
              <a:gd name="connsiteY27" fmla="*/ 100853 h 161364"/>
              <a:gd name="connsiteX28" fmla="*/ 127435 w 248770"/>
              <a:gd name="connsiteY28" fmla="*/ 59167 h 161364"/>
              <a:gd name="connsiteX29" fmla="*/ 163743 w 248770"/>
              <a:gd name="connsiteY29" fmla="*/ 34290 h 161364"/>
              <a:gd name="connsiteX30" fmla="*/ 177862 w 248770"/>
              <a:gd name="connsiteY30" fmla="*/ 43031 h 161364"/>
              <a:gd name="connsiteX31" fmla="*/ 137521 w 248770"/>
              <a:gd name="connsiteY31" fmla="*/ 63874 h 161364"/>
              <a:gd name="connsiteX32" fmla="*/ 127435 w 248770"/>
              <a:gd name="connsiteY32" fmla="*/ 59167 h 16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770" h="161364">
                <a:moveTo>
                  <a:pt x="136849" y="100853"/>
                </a:moveTo>
                <a:cubicBezTo>
                  <a:pt x="130125" y="90768"/>
                  <a:pt x="143572" y="87406"/>
                  <a:pt x="148951" y="82027"/>
                </a:cubicBezTo>
                <a:cubicBezTo>
                  <a:pt x="176517" y="51771"/>
                  <a:pt x="230978" y="51099"/>
                  <a:pt x="241063" y="0"/>
                </a:cubicBezTo>
                <a:cubicBezTo>
                  <a:pt x="191982" y="16137"/>
                  <a:pt x="142899" y="30256"/>
                  <a:pt x="93146" y="38997"/>
                </a:cubicBezTo>
                <a:cubicBezTo>
                  <a:pt x="120040" y="85389"/>
                  <a:pt x="119367" y="125058"/>
                  <a:pt x="89784" y="155986"/>
                </a:cubicBezTo>
                <a:cubicBezTo>
                  <a:pt x="85749" y="142539"/>
                  <a:pt x="89784" y="131109"/>
                  <a:pt x="91801" y="119679"/>
                </a:cubicBezTo>
                <a:cubicBezTo>
                  <a:pt x="95163" y="95474"/>
                  <a:pt x="95163" y="71270"/>
                  <a:pt x="76337" y="51771"/>
                </a:cubicBezTo>
                <a:cubicBezTo>
                  <a:pt x="52804" y="27567"/>
                  <a:pt x="36668" y="28239"/>
                  <a:pt x="12463" y="53788"/>
                </a:cubicBezTo>
                <a:cubicBezTo>
                  <a:pt x="10446" y="55806"/>
                  <a:pt x="8429" y="57150"/>
                  <a:pt x="5740" y="58495"/>
                </a:cubicBezTo>
                <a:cubicBezTo>
                  <a:pt x="7757" y="59167"/>
                  <a:pt x="9774" y="59840"/>
                  <a:pt x="12463" y="61184"/>
                </a:cubicBezTo>
                <a:cubicBezTo>
                  <a:pt x="3050" y="79338"/>
                  <a:pt x="-8380" y="97491"/>
                  <a:pt x="9101" y="117662"/>
                </a:cubicBezTo>
                <a:cubicBezTo>
                  <a:pt x="13808" y="123041"/>
                  <a:pt x="16497" y="133798"/>
                  <a:pt x="27255" y="129764"/>
                </a:cubicBezTo>
                <a:cubicBezTo>
                  <a:pt x="35323" y="127075"/>
                  <a:pt x="34651" y="118334"/>
                  <a:pt x="34651" y="110938"/>
                </a:cubicBezTo>
                <a:cubicBezTo>
                  <a:pt x="34651" y="103543"/>
                  <a:pt x="36668" y="95474"/>
                  <a:pt x="31289" y="88751"/>
                </a:cubicBezTo>
                <a:cubicBezTo>
                  <a:pt x="19187" y="91440"/>
                  <a:pt x="23221" y="104887"/>
                  <a:pt x="13135" y="108921"/>
                </a:cubicBezTo>
                <a:cubicBezTo>
                  <a:pt x="3723" y="98836"/>
                  <a:pt x="8429" y="89423"/>
                  <a:pt x="15152" y="80682"/>
                </a:cubicBezTo>
                <a:cubicBezTo>
                  <a:pt x="20532" y="73959"/>
                  <a:pt x="27927" y="70597"/>
                  <a:pt x="36668" y="73287"/>
                </a:cubicBezTo>
                <a:cubicBezTo>
                  <a:pt x="46753" y="76648"/>
                  <a:pt x="49443" y="85389"/>
                  <a:pt x="50115" y="94802"/>
                </a:cubicBezTo>
                <a:cubicBezTo>
                  <a:pt x="51460" y="106904"/>
                  <a:pt x="51460" y="119007"/>
                  <a:pt x="52132" y="134471"/>
                </a:cubicBezTo>
                <a:cubicBezTo>
                  <a:pt x="68268" y="118334"/>
                  <a:pt x="64235" y="103543"/>
                  <a:pt x="58183" y="88751"/>
                </a:cubicBezTo>
                <a:cubicBezTo>
                  <a:pt x="52804" y="75304"/>
                  <a:pt x="45408" y="62529"/>
                  <a:pt x="36668" y="45048"/>
                </a:cubicBezTo>
                <a:cubicBezTo>
                  <a:pt x="68268" y="65218"/>
                  <a:pt x="85749" y="96819"/>
                  <a:pt x="80371" y="121024"/>
                </a:cubicBezTo>
                <a:cubicBezTo>
                  <a:pt x="76337" y="139177"/>
                  <a:pt x="66251" y="151952"/>
                  <a:pt x="46081" y="151952"/>
                </a:cubicBezTo>
                <a:cubicBezTo>
                  <a:pt x="62217" y="171450"/>
                  <a:pt x="80371" y="171450"/>
                  <a:pt x="99869" y="158003"/>
                </a:cubicBezTo>
                <a:cubicBezTo>
                  <a:pt x="144244" y="127075"/>
                  <a:pt x="189964" y="96819"/>
                  <a:pt x="230978" y="61184"/>
                </a:cubicBezTo>
                <a:cubicBezTo>
                  <a:pt x="237701" y="55133"/>
                  <a:pt x="245770" y="50426"/>
                  <a:pt x="249804" y="36307"/>
                </a:cubicBezTo>
                <a:cubicBezTo>
                  <a:pt x="216186" y="57823"/>
                  <a:pt x="186602" y="76648"/>
                  <a:pt x="157691" y="95474"/>
                </a:cubicBezTo>
                <a:cubicBezTo>
                  <a:pt x="150968" y="99509"/>
                  <a:pt x="142227" y="108921"/>
                  <a:pt x="136849" y="100853"/>
                </a:cubicBezTo>
                <a:close/>
                <a:moveTo>
                  <a:pt x="127435" y="59167"/>
                </a:moveTo>
                <a:cubicBezTo>
                  <a:pt x="132814" y="41686"/>
                  <a:pt x="152313" y="43031"/>
                  <a:pt x="163743" y="34290"/>
                </a:cubicBezTo>
                <a:cubicBezTo>
                  <a:pt x="170466" y="36307"/>
                  <a:pt x="181224" y="37652"/>
                  <a:pt x="177862" y="43031"/>
                </a:cubicBezTo>
                <a:cubicBezTo>
                  <a:pt x="169794" y="57823"/>
                  <a:pt x="152313" y="59840"/>
                  <a:pt x="137521" y="63874"/>
                </a:cubicBezTo>
                <a:cubicBezTo>
                  <a:pt x="132814" y="65218"/>
                  <a:pt x="126091" y="63874"/>
                  <a:pt x="127435" y="59167"/>
                </a:cubicBezTo>
                <a:close/>
              </a:path>
            </a:pathLst>
          </a:custGeom>
          <a:noFill/>
          <a:ln w="6718"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5AEC9FEF-71B6-48B2-95AF-27F54C33613F}"/>
              </a:ext>
            </a:extLst>
          </p:cNvPr>
          <p:cNvSpPr/>
          <p:nvPr/>
        </p:nvSpPr>
        <p:spPr>
          <a:xfrm>
            <a:off x="3065488" y="3832830"/>
            <a:ext cx="576746" cy="374105"/>
          </a:xfrm>
          <a:custGeom>
            <a:avLst/>
            <a:gdLst>
              <a:gd name="connsiteX0" fmla="*/ 11387 w 248770"/>
              <a:gd name="connsiteY0" fmla="*/ 95474 h 161364"/>
              <a:gd name="connsiteX1" fmla="*/ 24834 w 248770"/>
              <a:gd name="connsiteY1" fmla="*/ 75304 h 161364"/>
              <a:gd name="connsiteX2" fmla="*/ 21472 w 248770"/>
              <a:gd name="connsiteY2" fmla="*/ 72614 h 161364"/>
              <a:gd name="connsiteX3" fmla="*/ 27523 w 248770"/>
              <a:gd name="connsiteY3" fmla="*/ 55133 h 161364"/>
              <a:gd name="connsiteX4" fmla="*/ 45677 w 248770"/>
              <a:gd name="connsiteY4" fmla="*/ 39669 h 161364"/>
              <a:gd name="connsiteX5" fmla="*/ 46349 w 248770"/>
              <a:gd name="connsiteY5" fmla="*/ 38324 h 161364"/>
              <a:gd name="connsiteX6" fmla="*/ 46349 w 248770"/>
              <a:gd name="connsiteY6" fmla="*/ 38324 h 161364"/>
              <a:gd name="connsiteX7" fmla="*/ 47022 w 248770"/>
              <a:gd name="connsiteY7" fmla="*/ 38324 h 161364"/>
              <a:gd name="connsiteX8" fmla="*/ 77278 w 248770"/>
              <a:gd name="connsiteY8" fmla="*/ 30256 h 161364"/>
              <a:gd name="connsiteX9" fmla="*/ 116274 w 248770"/>
              <a:gd name="connsiteY9" fmla="*/ 51099 h 161364"/>
              <a:gd name="connsiteX10" fmla="*/ 205025 w 248770"/>
              <a:gd name="connsiteY10" fmla="*/ 19498 h 161364"/>
              <a:gd name="connsiteX11" fmla="*/ 251417 w 248770"/>
              <a:gd name="connsiteY11" fmla="*/ 0 h 161364"/>
              <a:gd name="connsiteX12" fmla="*/ 91397 w 248770"/>
              <a:gd name="connsiteY12" fmla="*/ 23532 h 161364"/>
              <a:gd name="connsiteX13" fmla="*/ 46349 w 248770"/>
              <a:gd name="connsiteY13" fmla="*/ 37652 h 161364"/>
              <a:gd name="connsiteX14" fmla="*/ 11387 w 248770"/>
              <a:gd name="connsiteY14" fmla="*/ 66563 h 161364"/>
              <a:gd name="connsiteX15" fmla="*/ 34919 w 248770"/>
              <a:gd name="connsiteY15" fmla="*/ 164054 h 161364"/>
              <a:gd name="connsiteX16" fmla="*/ 11387 w 248770"/>
              <a:gd name="connsiteY16" fmla="*/ 95474 h 16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770" h="161364">
                <a:moveTo>
                  <a:pt x="11387" y="95474"/>
                </a:moveTo>
                <a:cubicBezTo>
                  <a:pt x="13404" y="86061"/>
                  <a:pt x="17438" y="77993"/>
                  <a:pt x="24834" y="75304"/>
                </a:cubicBezTo>
                <a:cubicBezTo>
                  <a:pt x="23489" y="74631"/>
                  <a:pt x="22144" y="73959"/>
                  <a:pt x="21472" y="72614"/>
                </a:cubicBezTo>
                <a:cubicBezTo>
                  <a:pt x="15421" y="65891"/>
                  <a:pt x="24161" y="60512"/>
                  <a:pt x="27523" y="55133"/>
                </a:cubicBezTo>
                <a:cubicBezTo>
                  <a:pt x="32230" y="48409"/>
                  <a:pt x="38953" y="44375"/>
                  <a:pt x="45677" y="39669"/>
                </a:cubicBezTo>
                <a:cubicBezTo>
                  <a:pt x="45677" y="38996"/>
                  <a:pt x="46349" y="38996"/>
                  <a:pt x="46349" y="38324"/>
                </a:cubicBezTo>
                <a:lnTo>
                  <a:pt x="46349" y="38324"/>
                </a:lnTo>
                <a:cubicBezTo>
                  <a:pt x="46349" y="38324"/>
                  <a:pt x="47022" y="38324"/>
                  <a:pt x="47022" y="38324"/>
                </a:cubicBezTo>
                <a:cubicBezTo>
                  <a:pt x="57107" y="35635"/>
                  <a:pt x="66520" y="30928"/>
                  <a:pt x="77278" y="30256"/>
                </a:cubicBezTo>
                <a:cubicBezTo>
                  <a:pt x="94086" y="28911"/>
                  <a:pt x="109550" y="31601"/>
                  <a:pt x="116274" y="51099"/>
                </a:cubicBezTo>
                <a:cubicBezTo>
                  <a:pt x="141823" y="29584"/>
                  <a:pt x="176113" y="30928"/>
                  <a:pt x="205025" y="19498"/>
                </a:cubicBezTo>
                <a:cubicBezTo>
                  <a:pt x="220489" y="13447"/>
                  <a:pt x="238642" y="13447"/>
                  <a:pt x="251417" y="0"/>
                </a:cubicBezTo>
                <a:cubicBezTo>
                  <a:pt x="198301" y="12102"/>
                  <a:pt x="144513" y="16137"/>
                  <a:pt x="91397" y="23532"/>
                </a:cubicBezTo>
                <a:cubicBezTo>
                  <a:pt x="75933" y="25549"/>
                  <a:pt x="59124" y="25549"/>
                  <a:pt x="46349" y="37652"/>
                </a:cubicBezTo>
                <a:cubicBezTo>
                  <a:pt x="28196" y="38996"/>
                  <a:pt x="20128" y="54460"/>
                  <a:pt x="11387" y="66563"/>
                </a:cubicBezTo>
                <a:cubicBezTo>
                  <a:pt x="-11473" y="96146"/>
                  <a:pt x="1974" y="148590"/>
                  <a:pt x="34919" y="164054"/>
                </a:cubicBezTo>
                <a:cubicBezTo>
                  <a:pt x="16766" y="144556"/>
                  <a:pt x="4663" y="123041"/>
                  <a:pt x="11387" y="95474"/>
                </a:cubicBezTo>
                <a:close/>
              </a:path>
            </a:pathLst>
          </a:custGeom>
          <a:noFill/>
          <a:ln w="6718" cap="flat">
            <a:noFill/>
            <a:prstDash val="solid"/>
            <a:miter/>
          </a:ln>
        </p:spPr>
        <p:txBody>
          <a:bodyPr rtlCol="0" anchor="ctr"/>
          <a:lstStyle/>
          <a:p>
            <a:endParaRPr lang="en-US" sz="1050"/>
          </a:p>
        </p:txBody>
      </p:sp>
      <p:sp>
        <p:nvSpPr>
          <p:cNvPr id="8" name="Freeform: Shape 7">
            <a:extLst>
              <a:ext uri="{FF2B5EF4-FFF2-40B4-BE49-F238E27FC236}">
                <a16:creationId xmlns:a16="http://schemas.microsoft.com/office/drawing/2014/main" id="{95A94BBB-3E28-47A7-8C06-28F97779A72D}"/>
              </a:ext>
            </a:extLst>
          </p:cNvPr>
          <p:cNvSpPr/>
          <p:nvPr/>
        </p:nvSpPr>
        <p:spPr>
          <a:xfrm>
            <a:off x="3754365" y="4200699"/>
            <a:ext cx="15588" cy="15588"/>
          </a:xfrm>
          <a:custGeom>
            <a:avLst/>
            <a:gdLst>
              <a:gd name="connsiteX0" fmla="*/ 2017 w 0"/>
              <a:gd name="connsiteY0" fmla="*/ 0 h 0"/>
              <a:gd name="connsiteX1" fmla="*/ 0 w 0"/>
              <a:gd name="connsiteY1" fmla="*/ 2690 h 0"/>
              <a:gd name="connsiteX2" fmla="*/ 2017 w 0"/>
              <a:gd name="connsiteY2" fmla="*/ 0 h 0"/>
            </a:gdLst>
            <a:ahLst/>
            <a:cxnLst>
              <a:cxn ang="0">
                <a:pos x="connsiteX0" y="connsiteY0"/>
              </a:cxn>
              <a:cxn ang="0">
                <a:pos x="connsiteX1" y="connsiteY1"/>
              </a:cxn>
              <a:cxn ang="0">
                <a:pos x="connsiteX2" y="connsiteY2"/>
              </a:cxn>
            </a:cxnLst>
            <a:rect l="l" t="t" r="r" b="b"/>
            <a:pathLst>
              <a:path>
                <a:moveTo>
                  <a:pt x="2017" y="0"/>
                </a:moveTo>
                <a:cubicBezTo>
                  <a:pt x="1344" y="673"/>
                  <a:pt x="672" y="2017"/>
                  <a:pt x="0" y="2690"/>
                </a:cubicBezTo>
                <a:cubicBezTo>
                  <a:pt x="672" y="1345"/>
                  <a:pt x="1344" y="673"/>
                  <a:pt x="2017" y="0"/>
                </a:cubicBezTo>
                <a:close/>
              </a:path>
            </a:pathLst>
          </a:custGeom>
          <a:solidFill>
            <a:srgbClr val="313131"/>
          </a:solidFill>
          <a:ln w="6718"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8DBE02DC-4E03-4B0B-A547-E112300A4AD8}"/>
              </a:ext>
            </a:extLst>
          </p:cNvPr>
          <p:cNvSpPr/>
          <p:nvPr/>
        </p:nvSpPr>
        <p:spPr>
          <a:xfrm>
            <a:off x="4514433" y="3876475"/>
            <a:ext cx="15588" cy="15588"/>
          </a:xfrm>
          <a:custGeom>
            <a:avLst/>
            <a:gdLst>
              <a:gd name="connsiteX0" fmla="*/ 264 w 0"/>
              <a:gd name="connsiteY0" fmla="*/ 1345 h 0"/>
              <a:gd name="connsiteX1" fmla="*/ 1609 w 0"/>
              <a:gd name="connsiteY1" fmla="*/ 4034 h 0"/>
              <a:gd name="connsiteX2" fmla="*/ 1609 w 0"/>
              <a:gd name="connsiteY2" fmla="*/ 0 h 0"/>
              <a:gd name="connsiteX3" fmla="*/ 264 w 0"/>
              <a:gd name="connsiteY3" fmla="*/ 1345 h 0"/>
            </a:gdLst>
            <a:ahLst/>
            <a:cxnLst>
              <a:cxn ang="0">
                <a:pos x="connsiteX0" y="connsiteY0"/>
              </a:cxn>
              <a:cxn ang="0">
                <a:pos x="connsiteX1" y="connsiteY1"/>
              </a:cxn>
              <a:cxn ang="0">
                <a:pos x="connsiteX2" y="connsiteY2"/>
              </a:cxn>
              <a:cxn ang="0">
                <a:pos x="connsiteX3" y="connsiteY3"/>
              </a:cxn>
            </a:cxnLst>
            <a:rect l="l" t="t" r="r" b="b"/>
            <a:pathLst>
              <a:path>
                <a:moveTo>
                  <a:pt x="264" y="1345"/>
                </a:moveTo>
                <a:cubicBezTo>
                  <a:pt x="-409" y="2017"/>
                  <a:pt x="264" y="3362"/>
                  <a:pt x="1609" y="4034"/>
                </a:cubicBezTo>
                <a:cubicBezTo>
                  <a:pt x="1609" y="2690"/>
                  <a:pt x="1609" y="1345"/>
                  <a:pt x="1609" y="0"/>
                </a:cubicBezTo>
                <a:cubicBezTo>
                  <a:pt x="1609" y="0"/>
                  <a:pt x="936" y="0"/>
                  <a:pt x="264" y="1345"/>
                </a:cubicBezTo>
                <a:close/>
              </a:path>
            </a:pathLst>
          </a:custGeom>
          <a:solidFill>
            <a:srgbClr val="F4F4F4"/>
          </a:solidFill>
          <a:ln w="6718" cap="flat">
            <a:noFill/>
            <a:prstDash val="solid"/>
            <a:miter/>
          </a:ln>
        </p:spPr>
        <p:txBody>
          <a:bodyPr rtlCol="0" anchor="ctr"/>
          <a:lstStyle/>
          <a:p>
            <a:endParaRPr lang="en-US" sz="1050"/>
          </a:p>
        </p:txBody>
      </p:sp>
      <p:sp>
        <p:nvSpPr>
          <p:cNvPr id="10" name="Freeform: Shape 9">
            <a:extLst>
              <a:ext uri="{FF2B5EF4-FFF2-40B4-BE49-F238E27FC236}">
                <a16:creationId xmlns:a16="http://schemas.microsoft.com/office/drawing/2014/main" id="{1AD502C0-545C-454E-91FB-F80A1B215D2B}"/>
              </a:ext>
            </a:extLst>
          </p:cNvPr>
          <p:cNvSpPr/>
          <p:nvPr/>
        </p:nvSpPr>
        <p:spPr>
          <a:xfrm>
            <a:off x="5004497" y="4049887"/>
            <a:ext cx="15588" cy="15588"/>
          </a:xfrm>
          <a:custGeom>
            <a:avLst/>
            <a:gdLst>
              <a:gd name="connsiteX0" fmla="*/ 0 w 0"/>
              <a:gd name="connsiteY0" fmla="*/ 504 h 0"/>
              <a:gd name="connsiteX1" fmla="*/ 0 w 0"/>
              <a:gd name="connsiteY1" fmla="*/ 504 h 0"/>
              <a:gd name="connsiteX2" fmla="*/ 0 w 0"/>
              <a:gd name="connsiteY2" fmla="*/ 504 h 0"/>
              <a:gd name="connsiteX3" fmla="*/ 0 w 0"/>
              <a:gd name="connsiteY3" fmla="*/ 504 h 0"/>
            </a:gdLst>
            <a:ahLst/>
            <a:cxnLst>
              <a:cxn ang="0">
                <a:pos x="connsiteX0" y="connsiteY0"/>
              </a:cxn>
              <a:cxn ang="0">
                <a:pos x="connsiteX1" y="connsiteY1"/>
              </a:cxn>
              <a:cxn ang="0">
                <a:pos x="connsiteX2" y="connsiteY2"/>
              </a:cxn>
              <a:cxn ang="0">
                <a:pos x="connsiteX3" y="connsiteY3"/>
              </a:cxn>
            </a:cxnLst>
            <a:rect l="l" t="t" r="r" b="b"/>
            <a:pathLst>
              <a:path>
                <a:moveTo>
                  <a:pt x="0" y="504"/>
                </a:moveTo>
                <a:cubicBezTo>
                  <a:pt x="0" y="504"/>
                  <a:pt x="0" y="-168"/>
                  <a:pt x="0" y="504"/>
                </a:cubicBezTo>
                <a:cubicBezTo>
                  <a:pt x="0" y="-168"/>
                  <a:pt x="0" y="-168"/>
                  <a:pt x="0" y="504"/>
                </a:cubicBezTo>
                <a:lnTo>
                  <a:pt x="0" y="504"/>
                </a:lnTo>
                <a:close/>
              </a:path>
            </a:pathLst>
          </a:custGeom>
          <a:solidFill>
            <a:srgbClr val="D9D9D9"/>
          </a:solidFill>
          <a:ln w="6718" cap="flat">
            <a:noFill/>
            <a:prstDash val="solid"/>
            <a:miter/>
          </a:ln>
        </p:spPr>
        <p:txBody>
          <a:bodyPr rtlCol="0" anchor="ctr"/>
          <a:lstStyle/>
          <a:p>
            <a:endParaRPr lang="en-US" sz="1050"/>
          </a:p>
        </p:txBody>
      </p:sp>
      <p:sp>
        <p:nvSpPr>
          <p:cNvPr id="11" name="Freeform: Shape 10">
            <a:extLst>
              <a:ext uri="{FF2B5EF4-FFF2-40B4-BE49-F238E27FC236}">
                <a16:creationId xmlns:a16="http://schemas.microsoft.com/office/drawing/2014/main" id="{6F19DDC2-014E-49F0-8DC4-E17B5FD32896}"/>
              </a:ext>
            </a:extLst>
          </p:cNvPr>
          <p:cNvSpPr/>
          <p:nvPr/>
        </p:nvSpPr>
        <p:spPr>
          <a:xfrm>
            <a:off x="4967087" y="3913883"/>
            <a:ext cx="15588" cy="15588"/>
          </a:xfrm>
          <a:custGeom>
            <a:avLst/>
            <a:gdLst>
              <a:gd name="connsiteX0" fmla="*/ 10085 w 6723"/>
              <a:gd name="connsiteY0" fmla="*/ 0 h 0"/>
              <a:gd name="connsiteX1" fmla="*/ 10085 w 6723"/>
              <a:gd name="connsiteY1" fmla="*/ 0 h 0"/>
              <a:gd name="connsiteX2" fmla="*/ 0 w 6723"/>
              <a:gd name="connsiteY2" fmla="*/ 0 h 0"/>
              <a:gd name="connsiteX3" fmla="*/ 10085 w 6723"/>
              <a:gd name="connsiteY3" fmla="*/ 0 h 0"/>
            </a:gdLst>
            <a:ahLst/>
            <a:cxnLst>
              <a:cxn ang="0">
                <a:pos x="connsiteX0" y="connsiteY0"/>
              </a:cxn>
              <a:cxn ang="0">
                <a:pos x="connsiteX1" y="connsiteY1"/>
              </a:cxn>
              <a:cxn ang="0">
                <a:pos x="connsiteX2" y="connsiteY2"/>
              </a:cxn>
              <a:cxn ang="0">
                <a:pos x="connsiteX3" y="connsiteY3"/>
              </a:cxn>
            </a:cxnLst>
            <a:rect l="l" t="t" r="r" b="b"/>
            <a:pathLst>
              <a:path w="6723">
                <a:moveTo>
                  <a:pt x="10085" y="0"/>
                </a:moveTo>
                <a:lnTo>
                  <a:pt x="10085" y="0"/>
                </a:lnTo>
                <a:cubicBezTo>
                  <a:pt x="6724" y="0"/>
                  <a:pt x="3362" y="0"/>
                  <a:pt x="0" y="0"/>
                </a:cubicBezTo>
                <a:cubicBezTo>
                  <a:pt x="3362" y="3362"/>
                  <a:pt x="6724" y="3362"/>
                  <a:pt x="10085" y="0"/>
                </a:cubicBezTo>
                <a:close/>
              </a:path>
            </a:pathLst>
          </a:custGeom>
          <a:solidFill>
            <a:srgbClr val="D9D9D9"/>
          </a:solidFill>
          <a:ln w="6718"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2B890A9D-2B06-4A81-9D13-71CFBE6B95F7}"/>
              </a:ext>
            </a:extLst>
          </p:cNvPr>
          <p:cNvSpPr/>
          <p:nvPr/>
        </p:nvSpPr>
        <p:spPr>
          <a:xfrm>
            <a:off x="4080146" y="4021438"/>
            <a:ext cx="15588" cy="15588"/>
          </a:xfrm>
          <a:custGeom>
            <a:avLst/>
            <a:gdLst>
              <a:gd name="connsiteX0" fmla="*/ 0 w 6723"/>
              <a:gd name="connsiteY0" fmla="*/ 0 h 6723"/>
              <a:gd name="connsiteX1" fmla="*/ 7396 w 6723"/>
              <a:gd name="connsiteY1" fmla="*/ 7396 h 6723"/>
              <a:gd name="connsiteX2" fmla="*/ 0 w 6723"/>
              <a:gd name="connsiteY2" fmla="*/ 0 h 6723"/>
            </a:gdLst>
            <a:ahLst/>
            <a:cxnLst>
              <a:cxn ang="0">
                <a:pos x="connsiteX0" y="connsiteY0"/>
              </a:cxn>
              <a:cxn ang="0">
                <a:pos x="connsiteX1" y="connsiteY1"/>
              </a:cxn>
              <a:cxn ang="0">
                <a:pos x="connsiteX2" y="connsiteY2"/>
              </a:cxn>
            </a:cxnLst>
            <a:rect l="l" t="t" r="r" b="b"/>
            <a:pathLst>
              <a:path w="6723" h="6723">
                <a:moveTo>
                  <a:pt x="0" y="0"/>
                </a:moveTo>
                <a:cubicBezTo>
                  <a:pt x="2690" y="2690"/>
                  <a:pt x="5379" y="4707"/>
                  <a:pt x="7396" y="7396"/>
                </a:cubicBezTo>
                <a:cubicBezTo>
                  <a:pt x="6724" y="4034"/>
                  <a:pt x="4707" y="1345"/>
                  <a:pt x="0" y="0"/>
                </a:cubicBezTo>
                <a:close/>
              </a:path>
            </a:pathLst>
          </a:custGeom>
          <a:solidFill>
            <a:srgbClr val="E7E7E7"/>
          </a:solidFill>
          <a:ln w="6718"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68E4F6E3-5F03-44B1-88AC-B183C4C74F2F}"/>
              </a:ext>
            </a:extLst>
          </p:cNvPr>
          <p:cNvSpPr/>
          <p:nvPr/>
        </p:nvSpPr>
        <p:spPr>
          <a:xfrm>
            <a:off x="5003327" y="4050362"/>
            <a:ext cx="15588" cy="15588"/>
          </a:xfrm>
          <a:custGeom>
            <a:avLst/>
            <a:gdLst>
              <a:gd name="connsiteX0" fmla="*/ 504 w 0"/>
              <a:gd name="connsiteY0" fmla="*/ 299 h 0"/>
              <a:gd name="connsiteX1" fmla="*/ 504 w 0"/>
              <a:gd name="connsiteY1" fmla="*/ 299 h 0"/>
              <a:gd name="connsiteX2" fmla="*/ 504 w 0"/>
              <a:gd name="connsiteY2" fmla="*/ 299 h 0"/>
              <a:gd name="connsiteX3" fmla="*/ 504 w 0"/>
              <a:gd name="connsiteY3" fmla="*/ 299 h 0"/>
            </a:gdLst>
            <a:ahLst/>
            <a:cxnLst>
              <a:cxn ang="0">
                <a:pos x="connsiteX0" y="connsiteY0"/>
              </a:cxn>
              <a:cxn ang="0">
                <a:pos x="connsiteX1" y="connsiteY1"/>
              </a:cxn>
              <a:cxn ang="0">
                <a:pos x="connsiteX2" y="connsiteY2"/>
              </a:cxn>
              <a:cxn ang="0">
                <a:pos x="connsiteX3" y="connsiteY3"/>
              </a:cxn>
            </a:cxnLst>
            <a:rect l="l" t="t" r="r" b="b"/>
            <a:pathLst>
              <a:path>
                <a:moveTo>
                  <a:pt x="504" y="299"/>
                </a:moveTo>
                <a:cubicBezTo>
                  <a:pt x="504" y="299"/>
                  <a:pt x="-168" y="-373"/>
                  <a:pt x="504" y="299"/>
                </a:cubicBezTo>
                <a:cubicBezTo>
                  <a:pt x="-168" y="299"/>
                  <a:pt x="-168" y="299"/>
                  <a:pt x="504" y="299"/>
                </a:cubicBezTo>
                <a:cubicBezTo>
                  <a:pt x="504" y="299"/>
                  <a:pt x="504" y="299"/>
                  <a:pt x="504" y="299"/>
                </a:cubicBezTo>
                <a:close/>
              </a:path>
            </a:pathLst>
          </a:custGeom>
          <a:solidFill>
            <a:srgbClr val="DADADA"/>
          </a:solidFill>
          <a:ln w="6718" cap="flat">
            <a:noFill/>
            <a:prstDash val="solid"/>
            <a:miter/>
          </a:ln>
        </p:spPr>
        <p:txBody>
          <a:bodyPr rtlCol="0" anchor="ctr"/>
          <a:lstStyle/>
          <a:p>
            <a:endParaRPr lang="en-US" sz="1050"/>
          </a:p>
        </p:txBody>
      </p:sp>
      <p:sp>
        <p:nvSpPr>
          <p:cNvPr id="14" name="Freeform: Shape 13">
            <a:extLst>
              <a:ext uri="{FF2B5EF4-FFF2-40B4-BE49-F238E27FC236}">
                <a16:creationId xmlns:a16="http://schemas.microsoft.com/office/drawing/2014/main" id="{7DE819B0-91A9-435A-879C-56C65E0B0359}"/>
              </a:ext>
            </a:extLst>
          </p:cNvPr>
          <p:cNvSpPr/>
          <p:nvPr/>
        </p:nvSpPr>
        <p:spPr>
          <a:xfrm>
            <a:off x="4698977" y="4202254"/>
            <a:ext cx="15588" cy="15588"/>
          </a:xfrm>
          <a:custGeom>
            <a:avLst/>
            <a:gdLst>
              <a:gd name="connsiteX0" fmla="*/ 0 w 6723"/>
              <a:gd name="connsiteY0" fmla="*/ 0 h 0"/>
              <a:gd name="connsiteX1" fmla="*/ 3362 w 6723"/>
              <a:gd name="connsiteY1" fmla="*/ 4707 h 0"/>
              <a:gd name="connsiteX2" fmla="*/ 5379 w 6723"/>
              <a:gd name="connsiteY2" fmla="*/ 4707 h 0"/>
              <a:gd name="connsiteX3" fmla="*/ 7396 w 6723"/>
              <a:gd name="connsiteY3" fmla="*/ 4707 h 0"/>
              <a:gd name="connsiteX4" fmla="*/ 2017 w 6723"/>
              <a:gd name="connsiteY4" fmla="*/ 0 h 0"/>
              <a:gd name="connsiteX5" fmla="*/ 0 w 6723"/>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3">
                <a:moveTo>
                  <a:pt x="0" y="0"/>
                </a:moveTo>
                <a:cubicBezTo>
                  <a:pt x="1345" y="1345"/>
                  <a:pt x="2690" y="3362"/>
                  <a:pt x="3362" y="4707"/>
                </a:cubicBezTo>
                <a:lnTo>
                  <a:pt x="5379" y="4707"/>
                </a:lnTo>
                <a:lnTo>
                  <a:pt x="7396" y="4707"/>
                </a:lnTo>
                <a:cubicBezTo>
                  <a:pt x="6051" y="2689"/>
                  <a:pt x="4034" y="1345"/>
                  <a:pt x="2017" y="0"/>
                </a:cubicBezTo>
                <a:cubicBezTo>
                  <a:pt x="1345" y="672"/>
                  <a:pt x="672" y="0"/>
                  <a:pt x="0" y="0"/>
                </a:cubicBezTo>
                <a:close/>
              </a:path>
            </a:pathLst>
          </a:custGeom>
          <a:solidFill>
            <a:srgbClr val="898989"/>
          </a:solidFill>
          <a:ln w="6718" cap="flat">
            <a:noFill/>
            <a:prstDash val="solid"/>
            <a:miter/>
          </a:ln>
        </p:spPr>
        <p:txBody>
          <a:bodyPr rtlCol="0" anchor="ctr"/>
          <a:lstStyle/>
          <a:p>
            <a:endParaRPr lang="en-US" sz="1050"/>
          </a:p>
        </p:txBody>
      </p:sp>
    </p:spTree>
    <p:extLst>
      <p:ext uri="{BB962C8B-B14F-4D97-AF65-F5344CB8AC3E}">
        <p14:creationId xmlns:p14="http://schemas.microsoft.com/office/powerpoint/2010/main" val="153669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5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40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75175" y="919449"/>
            <a:ext cx="6193500" cy="459300"/>
          </a:xfrm>
          <a:prstGeom prst="rect">
            <a:avLst/>
          </a:prstGeom>
          <a:noFill/>
          <a:ln>
            <a:noFill/>
          </a:ln>
        </p:spPr>
        <p:txBody>
          <a:bodyPr spcFirstLastPara="1" wrap="square" lIns="0" tIns="0" rIns="0" bIns="0" anchor="ctr" anchorCtr="0">
            <a:noAutofit/>
          </a:bodyPr>
          <a:lstStyle>
            <a:lvl1pPr lvl="0">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1pPr>
            <a:lvl2pPr lvl="1">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2pPr>
            <a:lvl3pPr lvl="2">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3pPr>
            <a:lvl4pPr lvl="3">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4pPr>
            <a:lvl5pPr lvl="4">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5pPr>
            <a:lvl6pPr lvl="5">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6pPr>
            <a:lvl7pPr lvl="6">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7pPr>
            <a:lvl8pPr lvl="7">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8pPr>
            <a:lvl9pPr lvl="8">
              <a:lnSpc>
                <a:spcPct val="90000"/>
              </a:lnSpc>
              <a:spcBef>
                <a:spcPts val="0"/>
              </a:spcBef>
              <a:spcAft>
                <a:spcPts val="0"/>
              </a:spcAft>
              <a:buClr>
                <a:schemeClr val="accent1"/>
              </a:buClr>
              <a:buSzPts val="2000"/>
              <a:buFont typeface="Satisfy"/>
              <a:buNone/>
              <a:defRPr sz="2000">
                <a:solidFill>
                  <a:schemeClr val="accent1"/>
                </a:solidFill>
                <a:latin typeface="Satisfy"/>
                <a:ea typeface="Satisfy"/>
                <a:cs typeface="Satisfy"/>
                <a:sym typeface="Satisfy"/>
              </a:defRPr>
            </a:lvl9pPr>
          </a:lstStyle>
          <a:p>
            <a:endParaRPr/>
          </a:p>
        </p:txBody>
      </p:sp>
      <p:sp>
        <p:nvSpPr>
          <p:cNvPr id="7" name="Google Shape;7;p1"/>
          <p:cNvSpPr txBox="1">
            <a:spLocks noGrp="1"/>
          </p:cNvSpPr>
          <p:nvPr>
            <p:ph type="body" idx="1"/>
          </p:nvPr>
        </p:nvSpPr>
        <p:spPr>
          <a:xfrm>
            <a:off x="1475264" y="1451489"/>
            <a:ext cx="6193500" cy="277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1"/>
              </a:buClr>
              <a:buSzPts val="1800"/>
              <a:buFont typeface="Bellota Text"/>
              <a:buChar char="⋆"/>
              <a:defRPr sz="1800">
                <a:solidFill>
                  <a:schemeClr val="dk1"/>
                </a:solidFill>
                <a:latin typeface="Bellota Text"/>
                <a:ea typeface="Bellota Text"/>
                <a:cs typeface="Bellota Text"/>
                <a:sym typeface="Bellota Text"/>
              </a:defRPr>
            </a:lvl1pPr>
            <a:lvl2pPr marL="914400" lvl="1" indent="-342900">
              <a:lnSpc>
                <a:spcPct val="115000"/>
              </a:lnSpc>
              <a:spcBef>
                <a:spcPts val="0"/>
              </a:spcBef>
              <a:spcAft>
                <a:spcPts val="0"/>
              </a:spcAft>
              <a:buClr>
                <a:schemeClr val="accent4"/>
              </a:buClr>
              <a:buSzPts val="1800"/>
              <a:buFont typeface="Bellota Text"/>
              <a:buChar char="⋆"/>
              <a:defRPr sz="1800">
                <a:solidFill>
                  <a:schemeClr val="dk1"/>
                </a:solidFill>
                <a:latin typeface="Bellota Text"/>
                <a:ea typeface="Bellota Text"/>
                <a:cs typeface="Bellota Text"/>
                <a:sym typeface="Bellota Text"/>
              </a:defRPr>
            </a:lvl2pPr>
            <a:lvl3pPr marL="1371600" lvl="2" indent="-342900">
              <a:lnSpc>
                <a:spcPct val="115000"/>
              </a:lnSpc>
              <a:spcBef>
                <a:spcPts val="0"/>
              </a:spcBef>
              <a:spcAft>
                <a:spcPts val="0"/>
              </a:spcAft>
              <a:buClr>
                <a:schemeClr val="dk2"/>
              </a:buClr>
              <a:buSzPts val="1800"/>
              <a:buFont typeface="Bellota Text"/>
              <a:buChar char="⋆"/>
              <a:defRPr sz="1800">
                <a:solidFill>
                  <a:schemeClr val="dk1"/>
                </a:solidFill>
                <a:latin typeface="Bellota Text"/>
                <a:ea typeface="Bellota Text"/>
                <a:cs typeface="Bellota Text"/>
                <a:sym typeface="Bellota Text"/>
              </a:defRPr>
            </a:lvl3pPr>
            <a:lvl4pPr marL="1828800" lvl="3" indent="-3429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4pPr>
            <a:lvl5pPr marL="2286000" lvl="4" indent="-3429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5pPr>
            <a:lvl6pPr marL="2743200" lvl="5" indent="-3429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6pPr>
            <a:lvl7pPr marL="3200400" lvl="6" indent="-3429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7pPr>
            <a:lvl8pPr marL="3657600" lvl="7" indent="-3429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8pPr>
            <a:lvl9pPr marL="4114800" lvl="8" indent="-342900">
              <a:lnSpc>
                <a:spcPct val="115000"/>
              </a:lnSpc>
              <a:spcBef>
                <a:spcPts val="0"/>
              </a:spcBef>
              <a:spcAft>
                <a:spcPts val="0"/>
              </a:spcAft>
              <a:buClr>
                <a:schemeClr val="dk1"/>
              </a:buClr>
              <a:buSzPts val="1800"/>
              <a:buFont typeface="Bellota Text"/>
              <a:buChar char="○"/>
              <a:defRPr sz="1800">
                <a:solidFill>
                  <a:schemeClr val="dk1"/>
                </a:solidFill>
                <a:latin typeface="Bellota Text"/>
                <a:ea typeface="Bellota Text"/>
                <a:cs typeface="Bellota Text"/>
                <a:sym typeface="Bellota Text"/>
              </a:defRPr>
            </a:lvl9pPr>
          </a:lstStyle>
          <a:p>
            <a:endParaRPr/>
          </a:p>
        </p:txBody>
      </p:sp>
      <p:sp>
        <p:nvSpPr>
          <p:cNvPr id="8" name="Google Shape;8;p1"/>
          <p:cNvSpPr txBox="1">
            <a:spLocks noGrp="1"/>
          </p:cNvSpPr>
          <p:nvPr>
            <p:ph type="sldNum" idx="12"/>
          </p:nvPr>
        </p:nvSpPr>
        <p:spPr>
          <a:xfrm>
            <a:off x="8395375" y="4695125"/>
            <a:ext cx="548700" cy="263400"/>
          </a:xfrm>
          <a:prstGeom prst="rect">
            <a:avLst/>
          </a:prstGeom>
          <a:noFill/>
          <a:ln>
            <a:noFill/>
          </a:ln>
        </p:spPr>
        <p:txBody>
          <a:bodyPr spcFirstLastPara="1" wrap="square" lIns="91425" tIns="91425" rIns="91425" bIns="91425" anchor="ctr" anchorCtr="0">
            <a:noAutofit/>
          </a:bodyPr>
          <a:lstStyle>
            <a:lvl1pPr lvl="0" algn="r">
              <a:buNone/>
              <a:defRPr sz="1300">
                <a:solidFill>
                  <a:schemeClr val="accent4"/>
                </a:solidFill>
                <a:latin typeface="Satisfy"/>
                <a:ea typeface="Satisfy"/>
                <a:cs typeface="Satisfy"/>
                <a:sym typeface="Satisfy"/>
              </a:defRPr>
            </a:lvl1pPr>
            <a:lvl2pPr lvl="1" algn="r">
              <a:buNone/>
              <a:defRPr sz="1300">
                <a:solidFill>
                  <a:schemeClr val="accent4"/>
                </a:solidFill>
                <a:latin typeface="Satisfy"/>
                <a:ea typeface="Satisfy"/>
                <a:cs typeface="Satisfy"/>
                <a:sym typeface="Satisfy"/>
              </a:defRPr>
            </a:lvl2pPr>
            <a:lvl3pPr lvl="2" algn="r">
              <a:buNone/>
              <a:defRPr sz="1300">
                <a:solidFill>
                  <a:schemeClr val="accent4"/>
                </a:solidFill>
                <a:latin typeface="Satisfy"/>
                <a:ea typeface="Satisfy"/>
                <a:cs typeface="Satisfy"/>
                <a:sym typeface="Satisfy"/>
              </a:defRPr>
            </a:lvl3pPr>
            <a:lvl4pPr lvl="3" algn="r">
              <a:buNone/>
              <a:defRPr sz="1300">
                <a:solidFill>
                  <a:schemeClr val="accent4"/>
                </a:solidFill>
                <a:latin typeface="Satisfy"/>
                <a:ea typeface="Satisfy"/>
                <a:cs typeface="Satisfy"/>
                <a:sym typeface="Satisfy"/>
              </a:defRPr>
            </a:lvl4pPr>
            <a:lvl5pPr lvl="4" algn="r">
              <a:buNone/>
              <a:defRPr sz="1300">
                <a:solidFill>
                  <a:schemeClr val="accent4"/>
                </a:solidFill>
                <a:latin typeface="Satisfy"/>
                <a:ea typeface="Satisfy"/>
                <a:cs typeface="Satisfy"/>
                <a:sym typeface="Satisfy"/>
              </a:defRPr>
            </a:lvl5pPr>
            <a:lvl6pPr lvl="5" algn="r">
              <a:buNone/>
              <a:defRPr sz="1300">
                <a:solidFill>
                  <a:schemeClr val="accent4"/>
                </a:solidFill>
                <a:latin typeface="Satisfy"/>
                <a:ea typeface="Satisfy"/>
                <a:cs typeface="Satisfy"/>
                <a:sym typeface="Satisfy"/>
              </a:defRPr>
            </a:lvl6pPr>
            <a:lvl7pPr lvl="6" algn="r">
              <a:buNone/>
              <a:defRPr sz="1300">
                <a:solidFill>
                  <a:schemeClr val="accent4"/>
                </a:solidFill>
                <a:latin typeface="Satisfy"/>
                <a:ea typeface="Satisfy"/>
                <a:cs typeface="Satisfy"/>
                <a:sym typeface="Satisfy"/>
              </a:defRPr>
            </a:lvl7pPr>
            <a:lvl8pPr lvl="7" algn="r">
              <a:buNone/>
              <a:defRPr sz="1300">
                <a:solidFill>
                  <a:schemeClr val="accent4"/>
                </a:solidFill>
                <a:latin typeface="Satisfy"/>
                <a:ea typeface="Satisfy"/>
                <a:cs typeface="Satisfy"/>
                <a:sym typeface="Satisfy"/>
              </a:defRPr>
            </a:lvl8pPr>
            <a:lvl9pPr lvl="8" algn="r">
              <a:buNone/>
              <a:defRPr sz="1300">
                <a:solidFill>
                  <a:schemeClr val="accent4"/>
                </a:solidFill>
                <a:latin typeface="Satisfy"/>
                <a:ea typeface="Satisfy"/>
                <a:cs typeface="Satisfy"/>
                <a:sym typeface="Satisfy"/>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70" r:id="rId4"/>
    <p:sldLayoutId id="2147483662" r:id="rId5"/>
    <p:sldLayoutId id="2147483663" r:id="rId6"/>
    <p:sldLayoutId id="214748366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0.sv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74.png"/><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76.png"/><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8.sv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0.sv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18" name="图片 6"/>
          <p:cNvPicPr>
            <a:picLocks noChangeAspect="1"/>
          </p:cNvPicPr>
          <p:nvPr/>
        </p:nvPicPr>
        <p:blipFill rotWithShape="1">
          <a:blip r:embed="rId3" cstate="print">
            <a:extLst>
              <a:ext uri="{28A0092B-C50C-407E-A947-70E740481C1C}">
                <a14:useLocalDpi xmlns:a14="http://schemas.microsoft.com/office/drawing/2010/main" val="0"/>
              </a:ext>
            </a:extLst>
          </a:blip>
          <a:srcRect t="60952" r="57280"/>
          <a:stretch/>
        </p:blipFill>
        <p:spPr>
          <a:xfrm>
            <a:off x="321946" y="3567528"/>
            <a:ext cx="1833013" cy="942513"/>
          </a:xfrm>
          <a:prstGeom prst="rect">
            <a:avLst/>
          </a:prstGeom>
        </p:spPr>
      </p:pic>
      <p:sp>
        <p:nvSpPr>
          <p:cNvPr id="22" name="Rectángulo 21"/>
          <p:cNvSpPr/>
          <p:nvPr/>
        </p:nvSpPr>
        <p:spPr>
          <a:xfrm>
            <a:off x="0" y="4381996"/>
            <a:ext cx="9011167" cy="6777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9" name="Google Shape;59;p11"/>
          <p:cNvSpPr txBox="1">
            <a:spLocks noGrp="1"/>
          </p:cNvSpPr>
          <p:nvPr>
            <p:ph type="ctrTitle"/>
          </p:nvPr>
        </p:nvSpPr>
        <p:spPr>
          <a:xfrm>
            <a:off x="241120" y="170192"/>
            <a:ext cx="8794594" cy="1358700"/>
          </a:xfrm>
          <a:prstGeom prst="rect">
            <a:avLst/>
          </a:prstGeom>
        </p:spPr>
        <p:txBody>
          <a:bodyPr spcFirstLastPara="1" wrap="square" lIns="0" tIns="0" rIns="0" bIns="0" anchor="ctr" anchorCtr="0">
            <a:noAutofit/>
          </a:bodyPr>
          <a:lstStyle/>
          <a:p>
            <a:pPr lvl="0"/>
            <a:r>
              <a:rPr lang="es-ES" sz="2800" b="1" dirty="0">
                <a:solidFill>
                  <a:srgbClr val="FF0000"/>
                </a:solidFill>
                <a:effectLst>
                  <a:outerShdw blurRad="38100" dist="38100" dir="2700000" algn="tl">
                    <a:srgbClr val="000000">
                      <a:alpha val="43137"/>
                    </a:srgbClr>
                  </a:outerShdw>
                </a:effectLst>
              </a:rPr>
              <a:t>MEJORES PRACTICAS EN POWER BI	</a:t>
            </a:r>
            <a:endParaRPr sz="2800" b="1" dirty="0">
              <a:solidFill>
                <a:srgbClr val="FF0000"/>
              </a:solidFill>
              <a:effectLst>
                <a:outerShdw blurRad="38100" dist="38100" dir="2700000" algn="tl">
                  <a:srgbClr val="000000">
                    <a:alpha val="43137"/>
                  </a:srgbClr>
                </a:outerShdw>
              </a:effectLst>
            </a:endParaRPr>
          </a:p>
        </p:txBody>
      </p:sp>
      <p:grpSp>
        <p:nvGrpSpPr>
          <p:cNvPr id="9" name="Grupo 8"/>
          <p:cNvGrpSpPr/>
          <p:nvPr/>
        </p:nvGrpSpPr>
        <p:grpSpPr>
          <a:xfrm>
            <a:off x="7797726" y="0"/>
            <a:ext cx="911250" cy="1525015"/>
            <a:chOff x="7797726" y="0"/>
            <a:chExt cx="911250" cy="1525015"/>
          </a:xfrm>
        </p:grpSpPr>
        <p:pic>
          <p:nvPicPr>
            <p:cNvPr id="6" name="Imagen 5"/>
            <p:cNvPicPr>
              <a:picLocks noChangeAspect="1"/>
            </p:cNvPicPr>
            <p:nvPr/>
          </p:nvPicPr>
          <p:blipFill>
            <a:blip r:embed="rId4"/>
            <a:stretch>
              <a:fillRect/>
            </a:stretch>
          </p:blipFill>
          <p:spPr>
            <a:xfrm>
              <a:off x="7797726" y="546265"/>
              <a:ext cx="911250" cy="978750"/>
            </a:xfrm>
            <a:prstGeom prst="rect">
              <a:avLst/>
            </a:prstGeom>
          </p:spPr>
        </p:pic>
        <p:cxnSp>
          <p:nvCxnSpPr>
            <p:cNvPr id="8" name="Conector recto 7"/>
            <p:cNvCxnSpPr/>
            <p:nvPr/>
          </p:nvCxnSpPr>
          <p:spPr>
            <a:xfrm>
              <a:off x="8253351" y="0"/>
              <a:ext cx="0" cy="546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upo 10"/>
          <p:cNvGrpSpPr/>
          <p:nvPr/>
        </p:nvGrpSpPr>
        <p:grpSpPr>
          <a:xfrm>
            <a:off x="762909" y="1735"/>
            <a:ext cx="911250" cy="1525015"/>
            <a:chOff x="7797726" y="0"/>
            <a:chExt cx="911250" cy="1525015"/>
          </a:xfrm>
        </p:grpSpPr>
        <p:pic>
          <p:nvPicPr>
            <p:cNvPr id="12" name="Imagen 11"/>
            <p:cNvPicPr>
              <a:picLocks noChangeAspect="1"/>
            </p:cNvPicPr>
            <p:nvPr/>
          </p:nvPicPr>
          <p:blipFill>
            <a:blip r:embed="rId4"/>
            <a:stretch>
              <a:fillRect/>
            </a:stretch>
          </p:blipFill>
          <p:spPr>
            <a:xfrm>
              <a:off x="7797726" y="546265"/>
              <a:ext cx="911250" cy="978750"/>
            </a:xfrm>
            <a:prstGeom prst="rect">
              <a:avLst/>
            </a:prstGeom>
          </p:spPr>
        </p:pic>
        <p:cxnSp>
          <p:nvCxnSpPr>
            <p:cNvPr id="13" name="Conector recto 12"/>
            <p:cNvCxnSpPr/>
            <p:nvPr/>
          </p:nvCxnSpPr>
          <p:spPr>
            <a:xfrm>
              <a:off x="8253351" y="0"/>
              <a:ext cx="0" cy="5462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Google Shape;54;p10"/>
          <p:cNvPicPr preferRelativeResize="0"/>
          <p:nvPr/>
        </p:nvPicPr>
        <p:blipFill rotWithShape="1">
          <a:blip r:embed="rId5">
            <a:alphaModFix/>
          </a:blip>
          <a:srcRect/>
          <a:stretch/>
        </p:blipFill>
        <p:spPr>
          <a:xfrm>
            <a:off x="6488491" y="58808"/>
            <a:ext cx="2547223" cy="2216011"/>
          </a:xfrm>
          <a:prstGeom prst="rect">
            <a:avLst/>
          </a:prstGeom>
          <a:noFill/>
          <a:ln>
            <a:noFill/>
          </a:ln>
        </p:spPr>
      </p:pic>
      <p:pic>
        <p:nvPicPr>
          <p:cNvPr id="16" name="Google Shape;53;p10"/>
          <p:cNvPicPr preferRelativeResize="0"/>
          <p:nvPr/>
        </p:nvPicPr>
        <p:blipFill rotWithShape="1">
          <a:blip r:embed="rId6">
            <a:alphaModFix/>
          </a:blip>
          <a:srcRect/>
          <a:stretch/>
        </p:blipFill>
        <p:spPr>
          <a:xfrm rot="5400000">
            <a:off x="-225313" y="277395"/>
            <a:ext cx="2645567" cy="2147164"/>
          </a:xfrm>
          <a:prstGeom prst="rect">
            <a:avLst/>
          </a:prstGeom>
          <a:noFill/>
          <a:ln>
            <a:noFill/>
          </a:ln>
        </p:spPr>
      </p:pic>
      <p:pic>
        <p:nvPicPr>
          <p:cNvPr id="28" name="Google Shape;54;p10"/>
          <p:cNvPicPr preferRelativeResize="0"/>
          <p:nvPr/>
        </p:nvPicPr>
        <p:blipFill rotWithShape="1">
          <a:blip r:embed="rId5">
            <a:alphaModFix/>
          </a:blip>
          <a:srcRect/>
          <a:stretch/>
        </p:blipFill>
        <p:spPr>
          <a:xfrm rot="5400000">
            <a:off x="6883499" y="2839367"/>
            <a:ext cx="2547223" cy="2216011"/>
          </a:xfrm>
          <a:prstGeom prst="rect">
            <a:avLst/>
          </a:prstGeom>
          <a:noFill/>
          <a:ln>
            <a:noFill/>
          </a:ln>
        </p:spPr>
      </p:pic>
      <p:pic>
        <p:nvPicPr>
          <p:cNvPr id="29" name="Google Shape;53;p10"/>
          <p:cNvPicPr preferRelativeResize="0"/>
          <p:nvPr/>
        </p:nvPicPr>
        <p:blipFill rotWithShape="1">
          <a:blip r:embed="rId6">
            <a:alphaModFix/>
          </a:blip>
          <a:srcRect/>
          <a:stretch/>
        </p:blipFill>
        <p:spPr>
          <a:xfrm>
            <a:off x="0" y="3116757"/>
            <a:ext cx="2647370" cy="2026743"/>
          </a:xfrm>
          <a:prstGeom prst="rect">
            <a:avLst/>
          </a:prstGeom>
          <a:noFill/>
          <a:ln>
            <a:noFill/>
          </a:ln>
        </p:spPr>
      </p:pic>
      <p:pic>
        <p:nvPicPr>
          <p:cNvPr id="4" name="Imagen 3">
            <a:extLst>
              <a:ext uri="{FF2B5EF4-FFF2-40B4-BE49-F238E27FC236}">
                <a16:creationId xmlns:a16="http://schemas.microsoft.com/office/drawing/2014/main" id="{1A2DFAEA-3C20-A9D3-63F1-CC0A6E7BCA03}"/>
              </a:ext>
            </a:extLst>
          </p:cNvPr>
          <p:cNvPicPr>
            <a:picLocks noChangeAspect="1"/>
          </p:cNvPicPr>
          <p:nvPr/>
        </p:nvPicPr>
        <p:blipFill>
          <a:blip r:embed="rId7"/>
          <a:stretch>
            <a:fillRect/>
          </a:stretch>
        </p:blipFill>
        <p:spPr>
          <a:xfrm>
            <a:off x="8282709" y="2845754"/>
            <a:ext cx="611055" cy="738358"/>
          </a:xfrm>
          <a:prstGeom prst="rect">
            <a:avLst/>
          </a:prstGeom>
        </p:spPr>
      </p:pic>
      <p:pic>
        <p:nvPicPr>
          <p:cNvPr id="5" name="Imagen 4">
            <a:extLst>
              <a:ext uri="{FF2B5EF4-FFF2-40B4-BE49-F238E27FC236}">
                <a16:creationId xmlns:a16="http://schemas.microsoft.com/office/drawing/2014/main" id="{F63B2047-471D-2387-27B1-35C3C05BB022}"/>
              </a:ext>
            </a:extLst>
          </p:cNvPr>
          <p:cNvPicPr>
            <a:picLocks noChangeAspect="1"/>
          </p:cNvPicPr>
          <p:nvPr/>
        </p:nvPicPr>
        <p:blipFill>
          <a:blip r:embed="rId7"/>
          <a:stretch>
            <a:fillRect/>
          </a:stretch>
        </p:blipFill>
        <p:spPr>
          <a:xfrm>
            <a:off x="7971860" y="3584112"/>
            <a:ext cx="562981" cy="680268"/>
          </a:xfrm>
          <a:prstGeom prst="rect">
            <a:avLst/>
          </a:prstGeom>
        </p:spPr>
      </p:pic>
      <p:pic>
        <p:nvPicPr>
          <p:cNvPr id="3" name="Imagen 2" descr="Interfaz de usuario gráfica&#10;&#10;Descripción generada automáticamente con confianza baja">
            <a:extLst>
              <a:ext uri="{FF2B5EF4-FFF2-40B4-BE49-F238E27FC236}">
                <a16:creationId xmlns:a16="http://schemas.microsoft.com/office/drawing/2014/main" id="{22C79DBD-3E0F-0CA7-73C3-9D5351347709}"/>
              </a:ext>
            </a:extLst>
          </p:cNvPr>
          <p:cNvPicPr>
            <a:picLocks noChangeAspect="1"/>
          </p:cNvPicPr>
          <p:nvPr/>
        </p:nvPicPr>
        <p:blipFill>
          <a:blip r:embed="rId8"/>
          <a:stretch>
            <a:fillRect/>
          </a:stretch>
        </p:blipFill>
        <p:spPr>
          <a:xfrm>
            <a:off x="2129913" y="1166813"/>
            <a:ext cx="5206435" cy="29245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2931148" y="-159318"/>
            <a:ext cx="6087360"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3600" dirty="0">
                <a:solidFill>
                  <a:schemeClr val="accent5"/>
                </a:solidFill>
                <a:cs typeface="Arial" pitchFamily="34" charset="0"/>
              </a:rPr>
              <a:t>Tips </a:t>
            </a:r>
            <a:r>
              <a:rPr lang="en-US" altLang="ko-KR" sz="3600" dirty="0" err="1">
                <a:solidFill>
                  <a:schemeClr val="accent5"/>
                </a:solidFill>
                <a:cs typeface="Arial" pitchFamily="34" charset="0"/>
              </a:rPr>
              <a:t>Básicos</a:t>
            </a:r>
            <a:r>
              <a:rPr lang="es-ES" sz="3600" dirty="0">
                <a:solidFill>
                  <a:schemeClr val="accent3">
                    <a:lumMod val="50000"/>
                  </a:schemeClr>
                </a:solidFill>
                <a:latin typeface="Satisfy" panose="020B0604020202020204" charset="0"/>
              </a:rPr>
              <a:t>!!!!</a:t>
            </a:r>
          </a:p>
        </p:txBody>
      </p:sp>
      <p:sp>
        <p:nvSpPr>
          <p:cNvPr id="5" name="Rectangle 2">
            <a:extLst>
              <a:ext uri="{FF2B5EF4-FFF2-40B4-BE49-F238E27FC236}">
                <a16:creationId xmlns:a16="http://schemas.microsoft.com/office/drawing/2014/main" id="{795E09D3-1CEC-710D-3EF4-8373690912BF}"/>
              </a:ext>
            </a:extLst>
          </p:cNvPr>
          <p:cNvSpPr>
            <a:spLocks noChangeArrowheads="1"/>
          </p:cNvSpPr>
          <p:nvPr/>
        </p:nvSpPr>
        <p:spPr bwMode="auto">
          <a:xfrm>
            <a:off x="1401762" y="692266"/>
            <a:ext cx="480291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Básico y fundamental quitar el reconocimiento de fecha automático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2049" name="Imagen 1">
            <a:extLst>
              <a:ext uri="{FF2B5EF4-FFF2-40B4-BE49-F238E27FC236}">
                <a16:creationId xmlns:a16="http://schemas.microsoft.com/office/drawing/2014/main" id="{5C89D0B6-4FC2-8AC7-5CD4-72863AF11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763" y="955836"/>
            <a:ext cx="4025165" cy="5731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18BBBFD-5EC7-84B6-3DED-D0BA1561D014}"/>
              </a:ext>
            </a:extLst>
          </p:cNvPr>
          <p:cNvSpPr>
            <a:spLocks noChangeArrowheads="1"/>
          </p:cNvSpPr>
          <p:nvPr/>
        </p:nvSpPr>
        <p:spPr bwMode="auto">
          <a:xfrm>
            <a:off x="1357297" y="1461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Crea una tabla única de fecha escondida tras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power</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bi</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 así que apagar esto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7467F29B-F59B-3A30-8845-DA2E026246A3}"/>
              </a:ext>
            </a:extLst>
          </p:cNvPr>
          <p:cNvPicPr>
            <a:picLocks noChangeAspect="1"/>
          </p:cNvPicPr>
          <p:nvPr/>
        </p:nvPicPr>
        <p:blipFill>
          <a:blip r:embed="rId4"/>
          <a:srcRect b="61127"/>
          <a:stretch/>
        </p:blipFill>
        <p:spPr>
          <a:xfrm>
            <a:off x="2826450" y="3339175"/>
            <a:ext cx="4553306" cy="736748"/>
          </a:xfrm>
          <a:prstGeom prst="rect">
            <a:avLst/>
          </a:prstGeom>
        </p:spPr>
      </p:pic>
      <p:sp>
        <p:nvSpPr>
          <p:cNvPr id="11" name="CuadroTexto 10">
            <a:extLst>
              <a:ext uri="{FF2B5EF4-FFF2-40B4-BE49-F238E27FC236}">
                <a16:creationId xmlns:a16="http://schemas.microsoft.com/office/drawing/2014/main" id="{2C207ADE-BED4-E063-84D1-23173B2ADCE0}"/>
              </a:ext>
            </a:extLst>
          </p:cNvPr>
          <p:cNvSpPr txBox="1"/>
          <p:nvPr/>
        </p:nvSpPr>
        <p:spPr>
          <a:xfrm>
            <a:off x="1401762" y="1997966"/>
            <a:ext cx="48269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0" indent="0" defTabSz="914400" eaLnBrk="0" fontAlgn="base" latinLnBrk="0" hangingPunct="0">
              <a:spcBef>
                <a:spcPct val="0"/>
              </a:spcBef>
              <a:spcAft>
                <a:spcPct val="0"/>
              </a:spcAft>
              <a:buClrTx/>
              <a:buSzTx/>
              <a:buFontTx/>
              <a:buNone/>
              <a:tabLst/>
              <a:defRPr kumimoji="0" sz="1200"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defRPr>
            </a:lvl1pPr>
          </a:lstStyle>
          <a:p>
            <a:r>
              <a:rPr lang="es-ES" dirty="0"/>
              <a:t>Desactivar Automáticamente las deteccion de relaciones en </a:t>
            </a:r>
            <a:r>
              <a:rPr lang="es-ES" dirty="0" err="1"/>
              <a:t>power</a:t>
            </a:r>
            <a:r>
              <a:rPr lang="es-ES" dirty="0"/>
              <a:t> </a:t>
            </a:r>
            <a:r>
              <a:rPr lang="es-ES" dirty="0" err="1"/>
              <a:t>bi</a:t>
            </a:r>
            <a:r>
              <a:rPr lang="es-ES" dirty="0"/>
              <a:t>. </a:t>
            </a:r>
          </a:p>
        </p:txBody>
      </p:sp>
      <p:pic>
        <p:nvPicPr>
          <p:cNvPr id="14" name="Imagen 13">
            <a:extLst>
              <a:ext uri="{FF2B5EF4-FFF2-40B4-BE49-F238E27FC236}">
                <a16:creationId xmlns:a16="http://schemas.microsoft.com/office/drawing/2014/main" id="{B77A1EF0-D8DF-C9C8-4019-CB00BD449C27}"/>
              </a:ext>
            </a:extLst>
          </p:cNvPr>
          <p:cNvPicPr>
            <a:picLocks noChangeAspect="1"/>
          </p:cNvPicPr>
          <p:nvPr/>
        </p:nvPicPr>
        <p:blipFill>
          <a:blip r:embed="rId5"/>
          <a:stretch>
            <a:fillRect/>
          </a:stretch>
        </p:blipFill>
        <p:spPr>
          <a:xfrm>
            <a:off x="1075061" y="2739389"/>
            <a:ext cx="1450310" cy="417599"/>
          </a:xfrm>
          <a:prstGeom prst="rect">
            <a:avLst/>
          </a:prstGeom>
        </p:spPr>
      </p:pic>
      <p:pic>
        <p:nvPicPr>
          <p:cNvPr id="16" name="Imagen 15">
            <a:extLst>
              <a:ext uri="{FF2B5EF4-FFF2-40B4-BE49-F238E27FC236}">
                <a16:creationId xmlns:a16="http://schemas.microsoft.com/office/drawing/2014/main" id="{338C5362-73B7-D7C4-8308-D0A91CD5D327}"/>
              </a:ext>
            </a:extLst>
          </p:cNvPr>
          <p:cNvPicPr>
            <a:picLocks noChangeAspect="1"/>
          </p:cNvPicPr>
          <p:nvPr/>
        </p:nvPicPr>
        <p:blipFill>
          <a:blip r:embed="rId6"/>
          <a:stretch>
            <a:fillRect/>
          </a:stretch>
        </p:blipFill>
        <p:spPr>
          <a:xfrm>
            <a:off x="2826450" y="2354231"/>
            <a:ext cx="3907129" cy="802757"/>
          </a:xfrm>
          <a:prstGeom prst="rect">
            <a:avLst/>
          </a:prstGeom>
        </p:spPr>
      </p:pic>
    </p:spTree>
    <p:extLst>
      <p:ext uri="{BB962C8B-B14F-4D97-AF65-F5344CB8AC3E}">
        <p14:creationId xmlns:p14="http://schemas.microsoft.com/office/powerpoint/2010/main" val="353636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2725408" y="-114232"/>
            <a:ext cx="6087360"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3600" dirty="0">
                <a:solidFill>
                  <a:schemeClr val="accent5"/>
                </a:solidFill>
                <a:cs typeface="Arial" pitchFamily="34" charset="0"/>
              </a:rPr>
              <a:t>Tips </a:t>
            </a:r>
            <a:r>
              <a:rPr lang="en-US" altLang="ko-KR" sz="3600" dirty="0" err="1">
                <a:solidFill>
                  <a:schemeClr val="accent5"/>
                </a:solidFill>
                <a:cs typeface="Arial" pitchFamily="34" charset="0"/>
              </a:rPr>
              <a:t>Básicos</a:t>
            </a:r>
            <a:r>
              <a:rPr lang="es-ES" sz="3600" dirty="0">
                <a:solidFill>
                  <a:schemeClr val="accent3">
                    <a:lumMod val="50000"/>
                  </a:schemeClr>
                </a:solidFill>
                <a:latin typeface="Satisfy" panose="020B0604020202020204" charset="0"/>
              </a:rPr>
              <a:t>!!!!</a:t>
            </a:r>
          </a:p>
        </p:txBody>
      </p:sp>
      <p:pic>
        <p:nvPicPr>
          <p:cNvPr id="3074" name="Imagen 5">
            <a:extLst>
              <a:ext uri="{FF2B5EF4-FFF2-40B4-BE49-F238E27FC236}">
                <a16:creationId xmlns:a16="http://schemas.microsoft.com/office/drawing/2014/main" id="{A8B0F85E-7EA4-0F90-934D-D6C44265B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244" y="999366"/>
            <a:ext cx="3543697" cy="2445249"/>
          </a:xfrm>
          <a:prstGeom prst="rect">
            <a:avLst/>
          </a:prstGeom>
          <a:noFill/>
          <a:extLst>
            <a:ext uri="{909E8E84-426E-40DD-AFC4-6F175D3DCCD1}">
              <a14:hiddenFill xmlns:a14="http://schemas.microsoft.com/office/drawing/2010/main">
                <a:solidFill>
                  <a:srgbClr val="FFFFFF"/>
                </a:solidFill>
              </a14:hiddenFill>
            </a:ext>
          </a:extLst>
        </p:spPr>
      </p:pic>
      <p:pic>
        <p:nvPicPr>
          <p:cNvPr id="3073" name="Imagen 6">
            <a:extLst>
              <a:ext uri="{FF2B5EF4-FFF2-40B4-BE49-F238E27FC236}">
                <a16:creationId xmlns:a16="http://schemas.microsoft.com/office/drawing/2014/main" id="{6FEE8E99-9C39-DB89-4508-415681BA4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933" y="1470459"/>
            <a:ext cx="1536974" cy="1503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33F3FBC-3A80-572D-EF66-A93AD53BA878}"/>
              </a:ext>
            </a:extLst>
          </p:cNvPr>
          <p:cNvSpPr>
            <a:spLocks noChangeArrowheads="1"/>
          </p:cNvSpPr>
          <p:nvPr/>
        </p:nvSpPr>
        <p:spPr bwMode="auto">
          <a:xfrm>
            <a:off x="899160" y="579332"/>
            <a:ext cx="41825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Importante, marcar en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power</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bi</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una tabla como de fechas </a:t>
            </a:r>
            <a:r>
              <a:rPr lang="es-ES" altLang="es-ES" sz="1200" dirty="0">
                <a:solidFill>
                  <a:schemeClr val="tx1"/>
                </a:solidFill>
                <a:latin typeface="Aptos" panose="020B0004020202020204" pitchFamily="34" charset="0"/>
                <a:ea typeface="Aptos" panose="020B0004020202020204" pitchFamily="34" charset="0"/>
                <a:cs typeface="Times New Roman" panose="02020603050405020304" pitchFamily="18" charset="0"/>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0" name="CuadroTexto 9">
            <a:extLst>
              <a:ext uri="{FF2B5EF4-FFF2-40B4-BE49-F238E27FC236}">
                <a16:creationId xmlns:a16="http://schemas.microsoft.com/office/drawing/2014/main" id="{09BA241D-C89E-34C7-28C7-D5EC0ABC59CD}"/>
              </a:ext>
            </a:extLst>
          </p:cNvPr>
          <p:cNvSpPr txBox="1"/>
          <p:nvPr/>
        </p:nvSpPr>
        <p:spPr>
          <a:xfrm>
            <a:off x="1047750" y="3486886"/>
            <a:ext cx="15186660" cy="307777"/>
          </a:xfrm>
          <a:prstGeom prst="rect">
            <a:avLst/>
          </a:prstGeom>
          <a:noFill/>
        </p:spPr>
        <p:txBody>
          <a:bodyPr wrap="square">
            <a:spAutoFit/>
          </a:bodyPr>
          <a:lstStyle/>
          <a:p>
            <a:r>
              <a:rPr lang="es-ES" dirty="0"/>
              <a:t>PBIX Con fecha </a:t>
            </a:r>
            <a:r>
              <a:rPr lang="es-ES" dirty="0" err="1"/>
              <a:t>automatica</a:t>
            </a:r>
            <a:endParaRPr lang="es-ES" dirty="0"/>
          </a:p>
        </p:txBody>
      </p:sp>
    </p:spTree>
    <p:extLst>
      <p:ext uri="{BB962C8B-B14F-4D97-AF65-F5344CB8AC3E}">
        <p14:creationId xmlns:p14="http://schemas.microsoft.com/office/powerpoint/2010/main" val="1809268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4098" name="Imagen 7">
            <a:extLst>
              <a:ext uri="{FF2B5EF4-FFF2-40B4-BE49-F238E27FC236}">
                <a16:creationId xmlns:a16="http://schemas.microsoft.com/office/drawing/2014/main" id="{01407473-5404-3968-BBB5-EE9AB8D94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940" y="1332504"/>
            <a:ext cx="4441825" cy="5873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n 8">
            <a:extLst>
              <a:ext uri="{FF2B5EF4-FFF2-40B4-BE49-F238E27FC236}">
                <a16:creationId xmlns:a16="http://schemas.microsoft.com/office/drawing/2014/main" id="{FC675A83-A62C-E797-502A-D1BBCE19D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940" y="2485933"/>
            <a:ext cx="3855720" cy="13848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B149E9A-898B-F690-7E08-435B812EAC1E}"/>
              </a:ext>
            </a:extLst>
          </p:cNvPr>
          <p:cNvSpPr>
            <a:spLocks noChangeArrowheads="1"/>
          </p:cNvSpPr>
          <p:nvPr/>
        </p:nvSpPr>
        <p:spPr bwMode="auto">
          <a:xfrm>
            <a:off x="1294765" y="689552"/>
            <a:ext cx="64312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Si nos toca conectarnos a un Excel o tenemos que hacer una creación de aterrizaje en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power</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quey</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por favor crea un folder para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ellooooo</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A2AC1FC6-7BC2-E048-62FB-536987EB0F62}"/>
              </a:ext>
            </a:extLst>
          </p:cNvPr>
          <p:cNvSpPr>
            <a:spLocks noChangeArrowheads="1"/>
          </p:cNvSpPr>
          <p:nvPr/>
        </p:nvSpPr>
        <p:spPr bwMode="auto">
          <a:xfrm>
            <a:off x="1294765" y="1956659"/>
            <a:ext cx="65389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Desactivar la carga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ojoo</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si no lo deseamos ver en el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pbi</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final para que lo quiero carga fuera esto </a:t>
            </a:r>
          </a:p>
          <a:p>
            <a:pPr marL="0" marR="0" lvl="0" indent="0" algn="l" defTabSz="914400" rtl="0" eaLnBrk="0" fontAlgn="base" latinLnBrk="0" hangingPunct="0">
              <a:lnSpc>
                <a:spcPct val="100000"/>
              </a:lnSpc>
              <a:spcBef>
                <a:spcPct val="0"/>
              </a:spcBef>
              <a:spcAft>
                <a:spcPct val="0"/>
              </a:spcAft>
              <a:buClrTx/>
              <a:buSzTx/>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mejorará el tiempo de carga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 name="CuadroTexto 7">
            <a:extLst>
              <a:ext uri="{FF2B5EF4-FFF2-40B4-BE49-F238E27FC236}">
                <a16:creationId xmlns:a16="http://schemas.microsoft.com/office/drawing/2014/main" id="{756878E1-CB99-AEF8-6203-9FEC666FE3C7}"/>
              </a:ext>
            </a:extLst>
          </p:cNvPr>
          <p:cNvSpPr txBox="1"/>
          <p:nvPr/>
        </p:nvSpPr>
        <p:spPr>
          <a:xfrm>
            <a:off x="3798570" y="4048642"/>
            <a:ext cx="15186660" cy="307777"/>
          </a:xfrm>
          <a:prstGeom prst="rect">
            <a:avLst/>
          </a:prstGeom>
          <a:noFill/>
        </p:spPr>
        <p:txBody>
          <a:bodyPr wrap="square">
            <a:spAutoFit/>
          </a:bodyPr>
          <a:lstStyle/>
          <a:p>
            <a:r>
              <a:rPr lang="es-ES" dirty="0"/>
              <a:t>PBIX Reto de datos FP20</a:t>
            </a:r>
          </a:p>
        </p:txBody>
      </p:sp>
    </p:spTree>
    <p:extLst>
      <p:ext uri="{BB962C8B-B14F-4D97-AF65-F5344CB8AC3E}">
        <p14:creationId xmlns:p14="http://schemas.microsoft.com/office/powerpoint/2010/main" val="3010700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5122" name="Imagen 10">
            <a:extLst>
              <a:ext uri="{FF2B5EF4-FFF2-40B4-BE49-F238E27FC236}">
                <a16:creationId xmlns:a16="http://schemas.microsoft.com/office/drawing/2014/main" id="{1612544C-4D2E-4788-A49A-A27380F6A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529" y="864045"/>
            <a:ext cx="1470660" cy="1291614"/>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n 11">
            <a:extLst>
              <a:ext uri="{FF2B5EF4-FFF2-40B4-BE49-F238E27FC236}">
                <a16:creationId xmlns:a16="http://schemas.microsoft.com/office/drawing/2014/main" id="{044F7ED8-996F-6A66-81B2-58B40B92C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779" y="2555274"/>
            <a:ext cx="1965961" cy="17674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99159" y="620429"/>
            <a:ext cx="4762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Quitar columna no usadas en los análisis.</a:t>
            </a:r>
          </a:p>
          <a:p>
            <a:pPr marL="0" marR="0" lvl="0" indent="0" algn="l" defTabSz="914400" rtl="0" eaLnBrk="0" fontAlgn="base" latinLnBrk="0" hangingPunct="0">
              <a:lnSpc>
                <a:spcPct val="100000"/>
              </a:lnSpc>
              <a:spcBef>
                <a:spcPct val="0"/>
              </a:spcBef>
              <a:spcAft>
                <a:spcPct val="0"/>
              </a:spcAft>
              <a:buClrTx/>
              <a:buSzTx/>
              <a:buFontTx/>
              <a:buChar char="•"/>
              <a:tabLst/>
            </a:pPr>
            <a:endParaRPr lang="es-ES" altLang="es-ES" sz="1200" dirty="0">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Agrupar a una tabla que si se agrupara carpeta que será llamada cargada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7A32939-C525-3AAB-37B0-A310B501B9F5}"/>
              </a:ext>
            </a:extLst>
          </p:cNvPr>
          <p:cNvSpPr>
            <a:spLocks noChangeArrowheads="1"/>
          </p:cNvSpPr>
          <p:nvPr/>
        </p:nvSpPr>
        <p:spPr bwMode="auto">
          <a:xfrm>
            <a:off x="899159" y="1736708"/>
            <a:ext cx="422047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Siempre en la medida de lo posible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Query</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Folding</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permite que </a:t>
            </a:r>
            <a:r>
              <a:rPr kumimoji="0" lang="es-ES" altLang="es-ES" sz="12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Power</a:t>
            </a: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BI optimice la extracción y transformación de datos delegando el trabajo al sistema de origen. Aprovechar esta funcionalidad mejora el rendimiento y agiliza los procesos de carga.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5612C932-D8A0-7B8E-D82E-C8F2EA7EFE2E}"/>
              </a:ext>
            </a:extLst>
          </p:cNvPr>
          <p:cNvSpPr txBox="1"/>
          <p:nvPr/>
        </p:nvSpPr>
        <p:spPr>
          <a:xfrm>
            <a:off x="1047750" y="3486886"/>
            <a:ext cx="15186660" cy="307777"/>
          </a:xfrm>
          <a:prstGeom prst="rect">
            <a:avLst/>
          </a:prstGeom>
          <a:noFill/>
        </p:spPr>
        <p:txBody>
          <a:bodyPr wrap="square">
            <a:spAutoFit/>
          </a:bodyPr>
          <a:lstStyle/>
          <a:p>
            <a:r>
              <a:rPr lang="es-ES" dirty="0"/>
              <a:t>PBIX Reto de datos FP20</a:t>
            </a:r>
          </a:p>
        </p:txBody>
      </p:sp>
    </p:spTree>
    <p:extLst>
      <p:ext uri="{BB962C8B-B14F-4D97-AF65-F5344CB8AC3E}">
        <p14:creationId xmlns:p14="http://schemas.microsoft.com/office/powerpoint/2010/main" val="405756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99160" y="941378"/>
            <a:ext cx="6751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Todo los que puedas hacer en el origen ejemplo , SQL,  créalo en el origen, si no en </a:t>
            </a:r>
            <a:r>
              <a:rPr lang="es-ES" altLang="es-ES" sz="1800" dirty="0" err="1"/>
              <a:t>power</a:t>
            </a:r>
            <a:r>
              <a:rPr lang="es-ES" altLang="es-ES" sz="1800" dirty="0"/>
              <a:t> </a:t>
            </a:r>
            <a:r>
              <a:rPr lang="es-ES" altLang="es-ES" sz="1800" dirty="0" err="1"/>
              <a:t>query</a:t>
            </a:r>
            <a:r>
              <a:rPr lang="es-ES" altLang="es-ES" sz="1800" dirty="0"/>
              <a:t> y por último en DAX</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01E6C629-F8C6-E9C9-A525-8BBB844EF6E9}"/>
              </a:ext>
            </a:extLst>
          </p:cNvPr>
          <p:cNvPicPr>
            <a:picLocks noChangeAspect="1"/>
          </p:cNvPicPr>
          <p:nvPr/>
        </p:nvPicPr>
        <p:blipFill>
          <a:blip r:embed="rId3"/>
          <a:stretch>
            <a:fillRect/>
          </a:stretch>
        </p:blipFill>
        <p:spPr>
          <a:xfrm>
            <a:off x="5029200" y="1731876"/>
            <a:ext cx="2453030" cy="776396"/>
          </a:xfrm>
          <a:prstGeom prst="rect">
            <a:avLst/>
          </a:prstGeom>
        </p:spPr>
      </p:pic>
      <p:pic>
        <p:nvPicPr>
          <p:cNvPr id="10" name="Imagen 9">
            <a:extLst>
              <a:ext uri="{FF2B5EF4-FFF2-40B4-BE49-F238E27FC236}">
                <a16:creationId xmlns:a16="http://schemas.microsoft.com/office/drawing/2014/main" id="{4ADFDF38-D56C-D3C3-65D5-D3997C249D92}"/>
              </a:ext>
            </a:extLst>
          </p:cNvPr>
          <p:cNvPicPr>
            <a:picLocks noChangeAspect="1"/>
          </p:cNvPicPr>
          <p:nvPr/>
        </p:nvPicPr>
        <p:blipFill>
          <a:blip r:embed="rId4"/>
          <a:stretch>
            <a:fillRect/>
          </a:stretch>
        </p:blipFill>
        <p:spPr>
          <a:xfrm>
            <a:off x="1104742" y="2543205"/>
            <a:ext cx="3467257" cy="672277"/>
          </a:xfrm>
          <a:prstGeom prst="rect">
            <a:avLst/>
          </a:prstGeom>
        </p:spPr>
      </p:pic>
      <p:pic>
        <p:nvPicPr>
          <p:cNvPr id="12" name="Imagen 11">
            <a:extLst>
              <a:ext uri="{FF2B5EF4-FFF2-40B4-BE49-F238E27FC236}">
                <a16:creationId xmlns:a16="http://schemas.microsoft.com/office/drawing/2014/main" id="{4A441249-2634-0E5A-7699-EDF2A7045A9F}"/>
              </a:ext>
            </a:extLst>
          </p:cNvPr>
          <p:cNvPicPr>
            <a:picLocks noChangeAspect="1"/>
          </p:cNvPicPr>
          <p:nvPr/>
        </p:nvPicPr>
        <p:blipFill>
          <a:blip r:embed="rId5"/>
          <a:stretch>
            <a:fillRect/>
          </a:stretch>
        </p:blipFill>
        <p:spPr>
          <a:xfrm>
            <a:off x="4780015" y="3151835"/>
            <a:ext cx="2294281" cy="1105236"/>
          </a:xfrm>
          <a:prstGeom prst="rect">
            <a:avLst/>
          </a:prstGeom>
        </p:spPr>
      </p:pic>
      <p:sp>
        <p:nvSpPr>
          <p:cNvPr id="11" name="CuadroTexto 10">
            <a:extLst>
              <a:ext uri="{FF2B5EF4-FFF2-40B4-BE49-F238E27FC236}">
                <a16:creationId xmlns:a16="http://schemas.microsoft.com/office/drawing/2014/main" id="{23C6A9AD-C9A3-860C-DBA6-4FA20679BBAA}"/>
              </a:ext>
            </a:extLst>
          </p:cNvPr>
          <p:cNvSpPr txBox="1"/>
          <p:nvPr/>
        </p:nvSpPr>
        <p:spPr>
          <a:xfrm>
            <a:off x="1481852" y="3672293"/>
            <a:ext cx="8119348" cy="307777"/>
          </a:xfrm>
          <a:prstGeom prst="rect">
            <a:avLst/>
          </a:prstGeom>
          <a:noFill/>
        </p:spPr>
        <p:txBody>
          <a:bodyPr wrap="square">
            <a:spAutoFit/>
          </a:bodyPr>
          <a:lstStyle/>
          <a:p>
            <a:pPr>
              <a:buClrTx/>
            </a:pPr>
            <a:r>
              <a:rPr lang="es-ES" altLang="es-ES" sz="1400" dirty="0"/>
              <a:t>PBIX Plegado de consultas</a:t>
            </a:r>
          </a:p>
        </p:txBody>
      </p:sp>
    </p:spTree>
    <p:extLst>
      <p:ext uri="{BB962C8B-B14F-4D97-AF65-F5344CB8AC3E}">
        <p14:creationId xmlns:p14="http://schemas.microsoft.com/office/powerpoint/2010/main" val="410044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99160" y="664381"/>
            <a:ext cx="68427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Verificar el tipo de datos en cada caso ojo es de suma importancia para, los análisis de datos o para el tamaño en los casos de tipo </a:t>
            </a:r>
            <a:r>
              <a:rPr lang="es-ES" altLang="es-ES" sz="1800" dirty="0" err="1"/>
              <a:t>import</a:t>
            </a:r>
            <a:r>
              <a:rPr lang="es-ES" altLang="es-ES" sz="1800" dirty="0"/>
              <a:t> , ejemplo que sea de tipo fecha y no texto o número como números y no texto.</a:t>
            </a:r>
          </a:p>
        </p:txBody>
      </p:sp>
      <p:pic>
        <p:nvPicPr>
          <p:cNvPr id="15" name="Imagen 14">
            <a:extLst>
              <a:ext uri="{FF2B5EF4-FFF2-40B4-BE49-F238E27FC236}">
                <a16:creationId xmlns:a16="http://schemas.microsoft.com/office/drawing/2014/main" id="{EFB29CA8-E8DE-9EED-5A87-CF97A7952654}"/>
              </a:ext>
            </a:extLst>
          </p:cNvPr>
          <p:cNvPicPr>
            <a:picLocks noChangeAspect="1"/>
          </p:cNvPicPr>
          <p:nvPr/>
        </p:nvPicPr>
        <p:blipFill>
          <a:blip r:embed="rId3"/>
          <a:stretch>
            <a:fillRect/>
          </a:stretch>
        </p:blipFill>
        <p:spPr>
          <a:xfrm>
            <a:off x="5119633" y="1673455"/>
            <a:ext cx="1427385" cy="2509076"/>
          </a:xfrm>
          <a:prstGeom prst="rect">
            <a:avLst/>
          </a:prstGeom>
        </p:spPr>
      </p:pic>
      <p:sp>
        <p:nvSpPr>
          <p:cNvPr id="17" name="CuadroTexto 16">
            <a:extLst>
              <a:ext uri="{FF2B5EF4-FFF2-40B4-BE49-F238E27FC236}">
                <a16:creationId xmlns:a16="http://schemas.microsoft.com/office/drawing/2014/main" id="{55A3734B-9FB7-F1A6-B408-22D2F212D54A}"/>
              </a:ext>
            </a:extLst>
          </p:cNvPr>
          <p:cNvSpPr txBox="1"/>
          <p:nvPr/>
        </p:nvSpPr>
        <p:spPr>
          <a:xfrm>
            <a:off x="963930" y="3605421"/>
            <a:ext cx="15186660" cy="307777"/>
          </a:xfrm>
          <a:prstGeom prst="rect">
            <a:avLst/>
          </a:prstGeom>
          <a:noFill/>
        </p:spPr>
        <p:txBody>
          <a:bodyPr wrap="square">
            <a:spAutoFit/>
          </a:bodyPr>
          <a:lstStyle/>
          <a:p>
            <a:pPr>
              <a:buClrTx/>
            </a:pPr>
            <a:r>
              <a:rPr lang="es-ES" altLang="es-ES" sz="1400" dirty="0"/>
              <a:t>PBIX Fecha y Tiempo</a:t>
            </a:r>
          </a:p>
        </p:txBody>
      </p:sp>
    </p:spTree>
    <p:extLst>
      <p:ext uri="{BB962C8B-B14F-4D97-AF65-F5344CB8AC3E}">
        <p14:creationId xmlns:p14="http://schemas.microsoft.com/office/powerpoint/2010/main" val="96087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942604" y="691035"/>
            <a:ext cx="684276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Separar Fecha y tiempo, en tablas aparte y sobre todo en fases diferente no combinar estas todas en una sola.</a:t>
            </a:r>
          </a:p>
          <a:p>
            <a:pPr marL="0" marR="0" lvl="0" indent="0" algn="l" defTabSz="914400" rtl="0" eaLnBrk="0" fontAlgn="base" latinLnBrk="0" hangingPunct="0">
              <a:lnSpc>
                <a:spcPct val="100000"/>
              </a:lnSpc>
              <a:spcBef>
                <a:spcPct val="0"/>
              </a:spcBef>
              <a:spcAft>
                <a:spcPct val="0"/>
              </a:spcAft>
              <a:buClrTx/>
              <a:buSzTx/>
              <a:tabLst/>
            </a:pPr>
            <a:endParaRPr lang="es-ES" altLang="es-ES" sz="1800" dirty="0"/>
          </a:p>
          <a:p>
            <a:pPr>
              <a:buClrTx/>
            </a:pPr>
            <a:r>
              <a:rPr lang="es-ES" sz="1800" dirty="0"/>
              <a:t>Separar fecha y hora es ideal si necesitas flexibilidad para análisis, agrupaciones y optimización del modelo. Mantenerlas juntas es práctico para análisis rápidos o modelos simples sin cálculos temporales complejos.  </a:t>
            </a:r>
          </a:p>
          <a:p>
            <a:pPr>
              <a:buClrTx/>
            </a:pPr>
            <a:endParaRPr lang="es-ES" altLang="es-ES" sz="1800" dirty="0"/>
          </a:p>
          <a:p>
            <a:pPr>
              <a:buClrTx/>
            </a:pPr>
            <a:endParaRPr lang="es-ES" altLang="es-ES" sz="1800" dirty="0"/>
          </a:p>
          <a:p>
            <a:pPr>
              <a:buClrTx/>
            </a:pPr>
            <a:r>
              <a:rPr lang="es-ES" altLang="es-ES" sz="1800" dirty="0"/>
              <a:t>PBIX Fecha y Tiempo</a:t>
            </a:r>
          </a:p>
        </p:txBody>
      </p:sp>
    </p:spTree>
    <p:extLst>
      <p:ext uri="{BB962C8B-B14F-4D97-AF65-F5344CB8AC3E}">
        <p14:creationId xmlns:p14="http://schemas.microsoft.com/office/powerpoint/2010/main" val="299064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99160" y="954280"/>
            <a:ext cx="68427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sz="1800" dirty="0"/>
              <a:t>Utilizar parámetros en las conexiones , para simplificar y automatizar el proceso de conexión</a:t>
            </a:r>
          </a:p>
          <a:p>
            <a:pPr>
              <a:buClrTx/>
            </a:pPr>
            <a:endParaRPr lang="es-ES" altLang="es-ES" sz="1800" dirty="0"/>
          </a:p>
          <a:p>
            <a:pPr>
              <a:buClrTx/>
            </a:pPr>
            <a:endParaRPr lang="es-ES" altLang="es-ES" sz="1800" dirty="0"/>
          </a:p>
          <a:p>
            <a:pPr>
              <a:buClrTx/>
            </a:pPr>
            <a:r>
              <a:rPr lang="es-ES" altLang="es-ES" sz="1800" dirty="0"/>
              <a:t>PBIX Fecha y Tiempo</a:t>
            </a:r>
          </a:p>
        </p:txBody>
      </p:sp>
      <p:pic>
        <p:nvPicPr>
          <p:cNvPr id="6" name="Imagen 5">
            <a:extLst>
              <a:ext uri="{FF2B5EF4-FFF2-40B4-BE49-F238E27FC236}">
                <a16:creationId xmlns:a16="http://schemas.microsoft.com/office/drawing/2014/main" id="{97677D99-143F-6C29-327E-1F52BB8E76AE}"/>
              </a:ext>
            </a:extLst>
          </p:cNvPr>
          <p:cNvPicPr>
            <a:picLocks noChangeAspect="1"/>
          </p:cNvPicPr>
          <p:nvPr/>
        </p:nvPicPr>
        <p:blipFill>
          <a:blip r:embed="rId3"/>
          <a:stretch>
            <a:fillRect/>
          </a:stretch>
        </p:blipFill>
        <p:spPr>
          <a:xfrm>
            <a:off x="3426520" y="1760223"/>
            <a:ext cx="4718500" cy="1710170"/>
          </a:xfrm>
          <a:prstGeom prst="rect">
            <a:avLst/>
          </a:prstGeom>
        </p:spPr>
      </p:pic>
    </p:spTree>
    <p:extLst>
      <p:ext uri="{BB962C8B-B14F-4D97-AF65-F5344CB8AC3E}">
        <p14:creationId xmlns:p14="http://schemas.microsoft.com/office/powerpoint/2010/main" val="131910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a:solidFill>
                  <a:schemeClr val="accent5"/>
                </a:solidFill>
                <a:cs typeface="Arial" pitchFamily="34" charset="0"/>
              </a:rPr>
              <a:t>Tips </a:t>
            </a:r>
            <a:r>
              <a:rPr lang="en-US" altLang="ko-KR" sz="2800" dirty="0" err="1">
                <a:solidFill>
                  <a:schemeClr val="accent5"/>
                </a:solidFill>
                <a:cs typeface="Arial" pitchFamily="34" charset="0"/>
              </a:rPr>
              <a:t>Básicos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99160" y="954280"/>
            <a:ext cx="68427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sz="1800" dirty="0"/>
              <a:t>Utilizar parámetros para ampliar la manera de analizar nuestros datos , fantástica alternativa.</a:t>
            </a:r>
          </a:p>
          <a:p>
            <a:pPr>
              <a:buClrTx/>
            </a:pPr>
            <a:endParaRPr lang="es-ES" altLang="es-ES" sz="1800" dirty="0"/>
          </a:p>
          <a:p>
            <a:pPr>
              <a:buClrTx/>
            </a:pPr>
            <a:endParaRPr lang="es-ES" altLang="es-ES" sz="1800" dirty="0"/>
          </a:p>
          <a:p>
            <a:pPr>
              <a:buClrTx/>
            </a:pPr>
            <a:r>
              <a:rPr lang="es-ES" altLang="es-ES" sz="1800" dirty="0"/>
              <a:t>PBIX Fecha y Tiempo</a:t>
            </a:r>
          </a:p>
        </p:txBody>
      </p:sp>
      <p:pic>
        <p:nvPicPr>
          <p:cNvPr id="8" name="Imagen 7">
            <a:extLst>
              <a:ext uri="{FF2B5EF4-FFF2-40B4-BE49-F238E27FC236}">
                <a16:creationId xmlns:a16="http://schemas.microsoft.com/office/drawing/2014/main" id="{E25364A8-565A-A686-AD8C-B614E5E3BD9A}"/>
              </a:ext>
            </a:extLst>
          </p:cNvPr>
          <p:cNvPicPr>
            <a:picLocks noChangeAspect="1"/>
          </p:cNvPicPr>
          <p:nvPr/>
        </p:nvPicPr>
        <p:blipFill>
          <a:blip r:embed="rId3"/>
          <a:stretch>
            <a:fillRect/>
          </a:stretch>
        </p:blipFill>
        <p:spPr>
          <a:xfrm>
            <a:off x="4780015" y="1476622"/>
            <a:ext cx="2834640" cy="954986"/>
          </a:xfrm>
          <a:prstGeom prst="rect">
            <a:avLst/>
          </a:prstGeom>
        </p:spPr>
      </p:pic>
      <p:pic>
        <p:nvPicPr>
          <p:cNvPr id="11" name="Imagen 10">
            <a:extLst>
              <a:ext uri="{FF2B5EF4-FFF2-40B4-BE49-F238E27FC236}">
                <a16:creationId xmlns:a16="http://schemas.microsoft.com/office/drawing/2014/main" id="{87455CA7-170D-01DD-8BBB-684E3B97BCA4}"/>
              </a:ext>
            </a:extLst>
          </p:cNvPr>
          <p:cNvPicPr>
            <a:picLocks noChangeAspect="1"/>
          </p:cNvPicPr>
          <p:nvPr/>
        </p:nvPicPr>
        <p:blipFill>
          <a:blip r:embed="rId4"/>
          <a:stretch>
            <a:fillRect/>
          </a:stretch>
        </p:blipFill>
        <p:spPr>
          <a:xfrm>
            <a:off x="3350362" y="2571750"/>
            <a:ext cx="3216944" cy="1810541"/>
          </a:xfrm>
          <a:prstGeom prst="rect">
            <a:avLst/>
          </a:prstGeom>
        </p:spPr>
      </p:pic>
    </p:spTree>
    <p:extLst>
      <p:ext uri="{BB962C8B-B14F-4D97-AF65-F5344CB8AC3E}">
        <p14:creationId xmlns:p14="http://schemas.microsoft.com/office/powerpoint/2010/main" val="978554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Modelo</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datos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38200" y="764557"/>
            <a:ext cx="6842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sz="1800" dirty="0"/>
              <a:t>Los más importante para hoy es el modelo en estrella y recomendado por Microsoft.</a:t>
            </a:r>
            <a:endParaRPr lang="es-ES" altLang="es-ES" sz="1800" dirty="0"/>
          </a:p>
        </p:txBody>
      </p:sp>
      <p:sp>
        <p:nvSpPr>
          <p:cNvPr id="8" name="CuadroTexto 7">
            <a:extLst>
              <a:ext uri="{FF2B5EF4-FFF2-40B4-BE49-F238E27FC236}">
                <a16:creationId xmlns:a16="http://schemas.microsoft.com/office/drawing/2014/main" id="{D401A243-16A2-DD01-7441-16760D16E139}"/>
              </a:ext>
            </a:extLst>
          </p:cNvPr>
          <p:cNvSpPr txBox="1"/>
          <p:nvPr/>
        </p:nvSpPr>
        <p:spPr>
          <a:xfrm>
            <a:off x="2941320" y="3687126"/>
            <a:ext cx="10397490" cy="307777"/>
          </a:xfrm>
          <a:prstGeom prst="rect">
            <a:avLst/>
          </a:prstGeom>
          <a:noFill/>
        </p:spPr>
        <p:txBody>
          <a:bodyPr wrap="square">
            <a:spAutoFit/>
          </a:bodyPr>
          <a:lstStyle/>
          <a:p>
            <a:r>
              <a:rPr lang="es-ES" dirty="0"/>
              <a:t>https://learn.microsoft.com/es-es/power-bi/guidance/star-schema</a:t>
            </a:r>
          </a:p>
        </p:txBody>
      </p:sp>
      <p:sp>
        <p:nvSpPr>
          <p:cNvPr id="11" name="CuadroTexto 10">
            <a:extLst>
              <a:ext uri="{FF2B5EF4-FFF2-40B4-BE49-F238E27FC236}">
                <a16:creationId xmlns:a16="http://schemas.microsoft.com/office/drawing/2014/main" id="{C77F83ED-0258-4F7C-EDE7-7385CDB65FAA}"/>
              </a:ext>
            </a:extLst>
          </p:cNvPr>
          <p:cNvSpPr txBox="1"/>
          <p:nvPr/>
        </p:nvSpPr>
        <p:spPr>
          <a:xfrm>
            <a:off x="554474" y="3533237"/>
            <a:ext cx="4419600" cy="307777"/>
          </a:xfrm>
          <a:prstGeom prst="rect">
            <a:avLst/>
          </a:prstGeom>
          <a:noFill/>
        </p:spPr>
        <p:txBody>
          <a:bodyPr wrap="square">
            <a:spAutoFit/>
          </a:bodyPr>
          <a:lstStyle/>
          <a:p>
            <a:pPr>
              <a:buClrTx/>
            </a:pPr>
            <a:r>
              <a:rPr lang="es-ES" altLang="es-ES" sz="1400" dirty="0"/>
              <a:t>PBIX Reto de datos FP20</a:t>
            </a:r>
          </a:p>
        </p:txBody>
      </p:sp>
      <p:pic>
        <p:nvPicPr>
          <p:cNvPr id="14" name="Imagen 13">
            <a:extLst>
              <a:ext uri="{FF2B5EF4-FFF2-40B4-BE49-F238E27FC236}">
                <a16:creationId xmlns:a16="http://schemas.microsoft.com/office/drawing/2014/main" id="{C06C42BC-9B40-226D-2720-1037FD5F81EB}"/>
              </a:ext>
            </a:extLst>
          </p:cNvPr>
          <p:cNvPicPr>
            <a:picLocks noChangeAspect="1"/>
          </p:cNvPicPr>
          <p:nvPr/>
        </p:nvPicPr>
        <p:blipFill>
          <a:blip r:embed="rId3"/>
          <a:stretch>
            <a:fillRect/>
          </a:stretch>
        </p:blipFill>
        <p:spPr>
          <a:xfrm>
            <a:off x="3184612" y="1397887"/>
            <a:ext cx="4389668" cy="2109738"/>
          </a:xfrm>
          <a:prstGeom prst="rect">
            <a:avLst/>
          </a:prstGeom>
        </p:spPr>
      </p:pic>
    </p:spTree>
    <p:extLst>
      <p:ext uri="{BB962C8B-B14F-4D97-AF65-F5344CB8AC3E}">
        <p14:creationId xmlns:p14="http://schemas.microsoft.com/office/powerpoint/2010/main" val="76622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7151733" y="2441375"/>
            <a:ext cx="1970901" cy="2590887"/>
          </a:xfrm>
          <a:prstGeom prst="rect">
            <a:avLst/>
          </a:prstGeom>
        </p:spPr>
      </p:pic>
      <p:sp>
        <p:nvSpPr>
          <p:cNvPr id="356" name="Google Shape;356;p17"/>
          <p:cNvSpPr txBox="1">
            <a:spLocks noGrp="1"/>
          </p:cNvSpPr>
          <p:nvPr>
            <p:ph type="title"/>
          </p:nvPr>
        </p:nvSpPr>
        <p:spPr>
          <a:xfrm>
            <a:off x="2437746" y="378567"/>
            <a:ext cx="4901019" cy="884466"/>
          </a:xfrm>
          <a:prstGeom prst="rect">
            <a:avLst/>
          </a:prstGeom>
          <a:noFill/>
        </p:spPr>
        <p:txBody>
          <a:bodyPr spcFirstLastPara="1" wrap="square" lIns="91425" tIns="91425" rIns="91425" bIns="91425" anchor="b" anchorCtr="0">
            <a:noAutofit/>
          </a:bodyPr>
          <a:lstStyle/>
          <a:p>
            <a:pPr>
              <a:spcBef>
                <a:spcPts val="0"/>
              </a:spcBef>
            </a:pPr>
            <a:r>
              <a:rPr lang="es-ES" sz="4000" dirty="0">
                <a:solidFill>
                  <a:srgbClr val="FF0000"/>
                </a:solidFill>
                <a:latin typeface="Satisfy" panose="020B0604020202020204" charset="0"/>
              </a:rPr>
              <a:t>¡¡¡Hola , mucho gusto !!!</a:t>
            </a:r>
            <a:endParaRPr sz="4000" dirty="0">
              <a:solidFill>
                <a:srgbClr val="FF0000"/>
              </a:solidFill>
              <a:latin typeface="Satisfy" panose="020B0604020202020204" charset="0"/>
            </a:endParaRPr>
          </a:p>
        </p:txBody>
      </p:sp>
      <p:sp>
        <p:nvSpPr>
          <p:cNvPr id="359" name="Google Shape;359;p17"/>
          <p:cNvSpPr txBox="1">
            <a:spLocks noGrp="1"/>
          </p:cNvSpPr>
          <p:nvPr>
            <p:ph type="sldNum" idx="4294967295"/>
          </p:nvPr>
        </p:nvSpPr>
        <p:spPr>
          <a:xfrm>
            <a:off x="8579857" y="4715946"/>
            <a:ext cx="549275" cy="393700"/>
          </a:xfrm>
          <a:prstGeom prst="rect">
            <a:avLst/>
          </a:prstGeom>
        </p:spPr>
        <p:txBody>
          <a:bodyPr spcFirstLastPara="1" wrap="square" lIns="91425" tIns="91425" rIns="91425" bIns="91425" anchor="ctr" anchorCtr="0">
            <a:noAutofit/>
          </a:bodyPr>
          <a:lstStyle/>
          <a:p>
            <a:pPr algn="r"/>
            <a:fld id="{00000000-1234-1234-1234-123412341234}" type="slidenum">
              <a:rPr lang="en"/>
              <a:pPr algn="r"/>
              <a:t>2</a:t>
            </a:fld>
            <a:endParaRPr/>
          </a:p>
        </p:txBody>
      </p:sp>
      <p:sp>
        <p:nvSpPr>
          <p:cNvPr id="19" name="Freeform 6"/>
          <p:cNvSpPr>
            <a:spLocks/>
          </p:cNvSpPr>
          <p:nvPr/>
        </p:nvSpPr>
        <p:spPr bwMode="auto">
          <a:xfrm>
            <a:off x="2451409" y="3055365"/>
            <a:ext cx="45802" cy="35392"/>
          </a:xfrm>
          <a:custGeom>
            <a:avLst/>
            <a:gdLst>
              <a:gd name="T0" fmla="*/ 9 w 9"/>
              <a:gd name="T1" fmla="*/ 4 h 7"/>
              <a:gd name="T2" fmla="*/ 4 w 9"/>
              <a:gd name="T3" fmla="*/ 7 h 7"/>
              <a:gd name="T4" fmla="*/ 0 w 9"/>
              <a:gd name="T5" fmla="*/ 3 h 7"/>
              <a:gd name="T6" fmla="*/ 4 w 9"/>
              <a:gd name="T7" fmla="*/ 0 h 7"/>
              <a:gd name="T8" fmla="*/ 9 w 9"/>
              <a:gd name="T9" fmla="*/ 4 h 7"/>
            </a:gdLst>
            <a:ahLst/>
            <a:cxnLst>
              <a:cxn ang="0">
                <a:pos x="T0" y="T1"/>
              </a:cxn>
              <a:cxn ang="0">
                <a:pos x="T2" y="T3"/>
              </a:cxn>
              <a:cxn ang="0">
                <a:pos x="T4" y="T5"/>
              </a:cxn>
              <a:cxn ang="0">
                <a:pos x="T6" y="T7"/>
              </a:cxn>
              <a:cxn ang="0">
                <a:pos x="T8" y="T9"/>
              </a:cxn>
            </a:cxnLst>
            <a:rect l="0" t="0" r="r" b="b"/>
            <a:pathLst>
              <a:path w="9" h="7">
                <a:moveTo>
                  <a:pt x="9" y="4"/>
                </a:moveTo>
                <a:cubicBezTo>
                  <a:pt x="6" y="6"/>
                  <a:pt x="5" y="7"/>
                  <a:pt x="4" y="7"/>
                </a:cubicBezTo>
                <a:cubicBezTo>
                  <a:pt x="2" y="6"/>
                  <a:pt x="1" y="5"/>
                  <a:pt x="0" y="3"/>
                </a:cubicBezTo>
                <a:cubicBezTo>
                  <a:pt x="1" y="2"/>
                  <a:pt x="3" y="0"/>
                  <a:pt x="4" y="0"/>
                </a:cubicBezTo>
                <a:cubicBezTo>
                  <a:pt x="5" y="0"/>
                  <a:pt x="7" y="2"/>
                  <a:pt x="9" y="4"/>
                </a:cubicBezTo>
                <a:close/>
              </a:path>
            </a:pathLst>
          </a:custGeom>
          <a:solidFill>
            <a:srgbClr val="EDC7A0"/>
          </a:solidFill>
          <a:ln>
            <a:noFill/>
          </a:ln>
        </p:spPr>
        <p:txBody>
          <a:bodyPr vert="horz" wrap="square" lIns="68580" tIns="34290" rIns="68580" bIns="34290" numCol="1" anchor="t" anchorCtr="0" compatLnSpc="1">
            <a:prstTxWarp prst="textNoShape">
              <a:avLst/>
            </a:prstTxWarp>
          </a:bodyPr>
          <a:lstStyle/>
          <a:p>
            <a:endParaRPr lang="es-PE" sz="1350"/>
          </a:p>
        </p:txBody>
      </p:sp>
      <p:grpSp>
        <p:nvGrpSpPr>
          <p:cNvPr id="41" name="Grupo 40">
            <a:extLst>
              <a:ext uri="{FF2B5EF4-FFF2-40B4-BE49-F238E27FC236}">
                <a16:creationId xmlns:a16="http://schemas.microsoft.com/office/drawing/2014/main" id="{FE1DFF78-93F0-4B0F-1D42-18164043ED8E}"/>
              </a:ext>
            </a:extLst>
          </p:cNvPr>
          <p:cNvGrpSpPr/>
          <p:nvPr/>
        </p:nvGrpSpPr>
        <p:grpSpPr>
          <a:xfrm>
            <a:off x="376243" y="515764"/>
            <a:ext cx="1408114" cy="1520824"/>
            <a:chOff x="376243" y="515764"/>
            <a:chExt cx="1408114" cy="1520824"/>
          </a:xfrm>
        </p:grpSpPr>
        <p:sp>
          <p:nvSpPr>
            <p:cNvPr id="3" name="Freeform 6">
              <a:extLst>
                <a:ext uri="{FF2B5EF4-FFF2-40B4-BE49-F238E27FC236}">
                  <a16:creationId xmlns:a16="http://schemas.microsoft.com/office/drawing/2014/main" id="{C053B61A-5C2E-9299-0366-4056F318CD7D}"/>
                </a:ext>
              </a:extLst>
            </p:cNvPr>
            <p:cNvSpPr>
              <a:spLocks/>
            </p:cNvSpPr>
            <p:nvPr/>
          </p:nvSpPr>
          <p:spPr bwMode="auto">
            <a:xfrm>
              <a:off x="441331" y="936451"/>
              <a:ext cx="1343026" cy="1100137"/>
            </a:xfrm>
            <a:custGeom>
              <a:avLst/>
              <a:gdLst>
                <a:gd name="T0" fmla="*/ 141 w 187"/>
                <a:gd name="T1" fmla="*/ 111 h 154"/>
                <a:gd name="T2" fmla="*/ 75 w 187"/>
                <a:gd name="T3" fmla="*/ 145 h 154"/>
                <a:gd name="T4" fmla="*/ 51 w 187"/>
                <a:gd name="T5" fmla="*/ 151 h 154"/>
                <a:gd name="T6" fmla="*/ 18 w 187"/>
                <a:gd name="T7" fmla="*/ 151 h 154"/>
                <a:gd name="T8" fmla="*/ 26 w 187"/>
                <a:gd name="T9" fmla="*/ 125 h 154"/>
                <a:gd name="T10" fmla="*/ 8 w 187"/>
                <a:gd name="T11" fmla="*/ 102 h 154"/>
                <a:gd name="T12" fmla="*/ 18 w 187"/>
                <a:gd name="T13" fmla="*/ 61 h 154"/>
                <a:gd name="T14" fmla="*/ 0 w 187"/>
                <a:gd name="T15" fmla="*/ 66 h 154"/>
                <a:gd name="T16" fmla="*/ 11 w 187"/>
                <a:gd name="T17" fmla="*/ 3 h 154"/>
                <a:gd name="T18" fmla="*/ 17 w 187"/>
                <a:gd name="T19" fmla="*/ 2 h 154"/>
                <a:gd name="T20" fmla="*/ 39 w 187"/>
                <a:gd name="T21" fmla="*/ 12 h 154"/>
                <a:gd name="T22" fmla="*/ 50 w 187"/>
                <a:gd name="T23" fmla="*/ 26 h 154"/>
                <a:gd name="T24" fmla="*/ 39 w 187"/>
                <a:gd name="T25" fmla="*/ 53 h 154"/>
                <a:gd name="T26" fmla="*/ 47 w 187"/>
                <a:gd name="T27" fmla="*/ 64 h 154"/>
                <a:gd name="T28" fmla="*/ 59 w 187"/>
                <a:gd name="T29" fmla="*/ 50 h 154"/>
                <a:gd name="T30" fmla="*/ 69 w 187"/>
                <a:gd name="T31" fmla="*/ 39 h 154"/>
                <a:gd name="T32" fmla="*/ 75 w 187"/>
                <a:gd name="T33" fmla="*/ 54 h 154"/>
                <a:gd name="T34" fmla="*/ 78 w 187"/>
                <a:gd name="T35" fmla="*/ 71 h 154"/>
                <a:gd name="T36" fmla="*/ 111 w 187"/>
                <a:gd name="T37" fmla="*/ 89 h 154"/>
                <a:gd name="T38" fmla="*/ 124 w 187"/>
                <a:gd name="T39" fmla="*/ 87 h 154"/>
                <a:gd name="T40" fmla="*/ 140 w 187"/>
                <a:gd name="T41" fmla="*/ 78 h 154"/>
                <a:gd name="T42" fmla="*/ 155 w 187"/>
                <a:gd name="T43" fmla="*/ 54 h 154"/>
                <a:gd name="T44" fmla="*/ 187 w 187"/>
                <a:gd name="T45" fmla="*/ 60 h 154"/>
                <a:gd name="T46" fmla="*/ 175 w 187"/>
                <a:gd name="T47" fmla="*/ 78 h 154"/>
                <a:gd name="T48" fmla="*/ 141 w 187"/>
                <a:gd name="T49"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54">
                  <a:moveTo>
                    <a:pt x="141" y="111"/>
                  </a:moveTo>
                  <a:cubicBezTo>
                    <a:pt x="120" y="124"/>
                    <a:pt x="99" y="137"/>
                    <a:pt x="75" y="145"/>
                  </a:cubicBezTo>
                  <a:cubicBezTo>
                    <a:pt x="69" y="154"/>
                    <a:pt x="60" y="153"/>
                    <a:pt x="51" y="151"/>
                  </a:cubicBezTo>
                  <a:cubicBezTo>
                    <a:pt x="40" y="151"/>
                    <a:pt x="30" y="151"/>
                    <a:pt x="18" y="151"/>
                  </a:cubicBezTo>
                  <a:cubicBezTo>
                    <a:pt x="21" y="141"/>
                    <a:pt x="24" y="133"/>
                    <a:pt x="26" y="125"/>
                  </a:cubicBezTo>
                  <a:cubicBezTo>
                    <a:pt x="32" y="103"/>
                    <a:pt x="30" y="101"/>
                    <a:pt x="8" y="102"/>
                  </a:cubicBezTo>
                  <a:cubicBezTo>
                    <a:pt x="13" y="89"/>
                    <a:pt x="21" y="76"/>
                    <a:pt x="18" y="61"/>
                  </a:cubicBezTo>
                  <a:cubicBezTo>
                    <a:pt x="11" y="60"/>
                    <a:pt x="7" y="68"/>
                    <a:pt x="0" y="66"/>
                  </a:cubicBezTo>
                  <a:cubicBezTo>
                    <a:pt x="5" y="45"/>
                    <a:pt x="9" y="24"/>
                    <a:pt x="11" y="3"/>
                  </a:cubicBezTo>
                  <a:cubicBezTo>
                    <a:pt x="13" y="1"/>
                    <a:pt x="16" y="0"/>
                    <a:pt x="17" y="2"/>
                  </a:cubicBezTo>
                  <a:cubicBezTo>
                    <a:pt x="22" y="9"/>
                    <a:pt x="25" y="20"/>
                    <a:pt x="39" y="12"/>
                  </a:cubicBezTo>
                  <a:cubicBezTo>
                    <a:pt x="43" y="9"/>
                    <a:pt x="49" y="19"/>
                    <a:pt x="50" y="26"/>
                  </a:cubicBezTo>
                  <a:cubicBezTo>
                    <a:pt x="53" y="37"/>
                    <a:pt x="51" y="47"/>
                    <a:pt x="39" y="53"/>
                  </a:cubicBezTo>
                  <a:cubicBezTo>
                    <a:pt x="30" y="65"/>
                    <a:pt x="41" y="63"/>
                    <a:pt x="47" y="64"/>
                  </a:cubicBezTo>
                  <a:cubicBezTo>
                    <a:pt x="55" y="63"/>
                    <a:pt x="56" y="55"/>
                    <a:pt x="59" y="50"/>
                  </a:cubicBezTo>
                  <a:cubicBezTo>
                    <a:pt x="61" y="45"/>
                    <a:pt x="63" y="38"/>
                    <a:pt x="69" y="39"/>
                  </a:cubicBezTo>
                  <a:cubicBezTo>
                    <a:pt x="76" y="40"/>
                    <a:pt x="75" y="48"/>
                    <a:pt x="75" y="54"/>
                  </a:cubicBezTo>
                  <a:cubicBezTo>
                    <a:pt x="76" y="60"/>
                    <a:pt x="76" y="66"/>
                    <a:pt x="78" y="71"/>
                  </a:cubicBezTo>
                  <a:cubicBezTo>
                    <a:pt x="84" y="94"/>
                    <a:pt x="88" y="96"/>
                    <a:pt x="111" y="89"/>
                  </a:cubicBezTo>
                  <a:cubicBezTo>
                    <a:pt x="115" y="88"/>
                    <a:pt x="120" y="86"/>
                    <a:pt x="124" y="87"/>
                  </a:cubicBezTo>
                  <a:cubicBezTo>
                    <a:pt x="132" y="88"/>
                    <a:pt x="138" y="86"/>
                    <a:pt x="140" y="78"/>
                  </a:cubicBezTo>
                  <a:cubicBezTo>
                    <a:pt x="145" y="70"/>
                    <a:pt x="151" y="63"/>
                    <a:pt x="155" y="54"/>
                  </a:cubicBezTo>
                  <a:cubicBezTo>
                    <a:pt x="165" y="56"/>
                    <a:pt x="175" y="58"/>
                    <a:pt x="187" y="60"/>
                  </a:cubicBezTo>
                  <a:cubicBezTo>
                    <a:pt x="182" y="67"/>
                    <a:pt x="178" y="72"/>
                    <a:pt x="175" y="78"/>
                  </a:cubicBezTo>
                  <a:cubicBezTo>
                    <a:pt x="168" y="93"/>
                    <a:pt x="156" y="105"/>
                    <a:pt x="141" y="111"/>
                  </a:cubicBezTo>
                  <a:close/>
                </a:path>
              </a:pathLst>
            </a:custGeom>
            <a:solidFill>
              <a:srgbClr val="126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sp>
          <p:nvSpPr>
            <p:cNvPr id="4" name="Freeform 9">
              <a:extLst>
                <a:ext uri="{FF2B5EF4-FFF2-40B4-BE49-F238E27FC236}">
                  <a16:creationId xmlns:a16="http://schemas.microsoft.com/office/drawing/2014/main" id="{AE159541-D54A-A600-A21A-428EDC1AC0AD}"/>
                </a:ext>
              </a:extLst>
            </p:cNvPr>
            <p:cNvSpPr>
              <a:spLocks/>
            </p:cNvSpPr>
            <p:nvPr/>
          </p:nvSpPr>
          <p:spPr bwMode="auto">
            <a:xfrm>
              <a:off x="519118" y="679276"/>
              <a:ext cx="949325" cy="800100"/>
            </a:xfrm>
            <a:custGeom>
              <a:avLst/>
              <a:gdLst>
                <a:gd name="T0" fmla="*/ 23 w 132"/>
                <a:gd name="T1" fmla="*/ 86 h 112"/>
                <a:gd name="T2" fmla="*/ 27 w 132"/>
                <a:gd name="T3" fmla="*/ 50 h 112"/>
                <a:gd name="T4" fmla="*/ 21 w 132"/>
                <a:gd name="T5" fmla="*/ 56 h 112"/>
                <a:gd name="T6" fmla="*/ 11 w 132"/>
                <a:gd name="T7" fmla="*/ 65 h 112"/>
                <a:gd name="T8" fmla="*/ 8 w 132"/>
                <a:gd name="T9" fmla="*/ 53 h 112"/>
                <a:gd name="T10" fmla="*/ 0 w 132"/>
                <a:gd name="T11" fmla="*/ 39 h 112"/>
                <a:gd name="T12" fmla="*/ 3 w 132"/>
                <a:gd name="T13" fmla="*/ 14 h 112"/>
                <a:gd name="T14" fmla="*/ 8 w 132"/>
                <a:gd name="T15" fmla="*/ 1 h 112"/>
                <a:gd name="T16" fmla="*/ 16 w 132"/>
                <a:gd name="T17" fmla="*/ 3 h 112"/>
                <a:gd name="T18" fmla="*/ 109 w 132"/>
                <a:gd name="T19" fmla="*/ 37 h 112"/>
                <a:gd name="T20" fmla="*/ 90 w 132"/>
                <a:gd name="T21" fmla="*/ 49 h 112"/>
                <a:gd name="T22" fmla="*/ 131 w 132"/>
                <a:gd name="T23" fmla="*/ 52 h 112"/>
                <a:gd name="T24" fmla="*/ 120 w 132"/>
                <a:gd name="T25" fmla="*/ 71 h 112"/>
                <a:gd name="T26" fmla="*/ 105 w 132"/>
                <a:gd name="T27" fmla="*/ 67 h 112"/>
                <a:gd name="T28" fmla="*/ 79 w 132"/>
                <a:gd name="T29" fmla="*/ 58 h 112"/>
                <a:gd name="T30" fmla="*/ 72 w 132"/>
                <a:gd name="T31" fmla="*/ 48 h 112"/>
                <a:gd name="T32" fmla="*/ 69 w 132"/>
                <a:gd name="T33" fmla="*/ 40 h 112"/>
                <a:gd name="T34" fmla="*/ 64 w 132"/>
                <a:gd name="T35" fmla="*/ 38 h 112"/>
                <a:gd name="T36" fmla="*/ 47 w 132"/>
                <a:gd name="T37" fmla="*/ 41 h 112"/>
                <a:gd name="T38" fmla="*/ 58 w 132"/>
                <a:gd name="T39" fmla="*/ 54 h 112"/>
                <a:gd name="T40" fmla="*/ 72 w 132"/>
                <a:gd name="T41" fmla="*/ 88 h 112"/>
                <a:gd name="T42" fmla="*/ 67 w 132"/>
                <a:gd name="T43" fmla="*/ 104 h 112"/>
                <a:gd name="T44" fmla="*/ 63 w 132"/>
                <a:gd name="T45" fmla="*/ 108 h 112"/>
                <a:gd name="T46" fmla="*/ 58 w 132"/>
                <a:gd name="T47" fmla="*/ 77 h 112"/>
                <a:gd name="T48" fmla="*/ 45 w 132"/>
                <a:gd name="T49" fmla="*/ 105 h 112"/>
                <a:gd name="T50" fmla="*/ 35 w 132"/>
                <a:gd name="T51" fmla="*/ 102 h 112"/>
                <a:gd name="T52" fmla="*/ 23 w 132"/>
                <a:gd name="T5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12">
                  <a:moveTo>
                    <a:pt x="23" y="86"/>
                  </a:moveTo>
                  <a:cubicBezTo>
                    <a:pt x="40" y="76"/>
                    <a:pt x="40" y="70"/>
                    <a:pt x="27" y="50"/>
                  </a:cubicBezTo>
                  <a:cubicBezTo>
                    <a:pt x="23" y="50"/>
                    <a:pt x="23" y="54"/>
                    <a:pt x="21" y="56"/>
                  </a:cubicBezTo>
                  <a:cubicBezTo>
                    <a:pt x="18" y="60"/>
                    <a:pt x="17" y="66"/>
                    <a:pt x="11" y="65"/>
                  </a:cubicBezTo>
                  <a:cubicBezTo>
                    <a:pt x="5" y="63"/>
                    <a:pt x="8" y="57"/>
                    <a:pt x="8" y="53"/>
                  </a:cubicBezTo>
                  <a:cubicBezTo>
                    <a:pt x="7" y="47"/>
                    <a:pt x="9" y="40"/>
                    <a:pt x="0" y="39"/>
                  </a:cubicBezTo>
                  <a:cubicBezTo>
                    <a:pt x="1" y="31"/>
                    <a:pt x="2" y="23"/>
                    <a:pt x="3" y="14"/>
                  </a:cubicBezTo>
                  <a:cubicBezTo>
                    <a:pt x="0" y="8"/>
                    <a:pt x="3" y="4"/>
                    <a:pt x="8" y="1"/>
                  </a:cubicBezTo>
                  <a:cubicBezTo>
                    <a:pt x="11" y="0"/>
                    <a:pt x="14" y="0"/>
                    <a:pt x="16" y="3"/>
                  </a:cubicBezTo>
                  <a:cubicBezTo>
                    <a:pt x="43" y="25"/>
                    <a:pt x="76" y="29"/>
                    <a:pt x="109" y="37"/>
                  </a:cubicBezTo>
                  <a:cubicBezTo>
                    <a:pt x="107" y="47"/>
                    <a:pt x="97" y="45"/>
                    <a:pt x="90" y="49"/>
                  </a:cubicBezTo>
                  <a:cubicBezTo>
                    <a:pt x="103" y="58"/>
                    <a:pt x="117" y="54"/>
                    <a:pt x="131" y="52"/>
                  </a:cubicBezTo>
                  <a:cubicBezTo>
                    <a:pt x="132" y="61"/>
                    <a:pt x="126" y="66"/>
                    <a:pt x="120" y="71"/>
                  </a:cubicBezTo>
                  <a:cubicBezTo>
                    <a:pt x="115" y="71"/>
                    <a:pt x="110" y="68"/>
                    <a:pt x="105" y="67"/>
                  </a:cubicBezTo>
                  <a:cubicBezTo>
                    <a:pt x="96" y="64"/>
                    <a:pt x="87" y="62"/>
                    <a:pt x="79" y="58"/>
                  </a:cubicBezTo>
                  <a:cubicBezTo>
                    <a:pt x="74" y="56"/>
                    <a:pt x="69" y="51"/>
                    <a:pt x="72" y="48"/>
                  </a:cubicBezTo>
                  <a:cubicBezTo>
                    <a:pt x="84" y="39"/>
                    <a:pt x="71" y="42"/>
                    <a:pt x="69" y="40"/>
                  </a:cubicBezTo>
                  <a:cubicBezTo>
                    <a:pt x="67" y="39"/>
                    <a:pt x="65" y="38"/>
                    <a:pt x="64" y="38"/>
                  </a:cubicBezTo>
                  <a:cubicBezTo>
                    <a:pt x="57" y="36"/>
                    <a:pt x="50" y="33"/>
                    <a:pt x="47" y="41"/>
                  </a:cubicBezTo>
                  <a:cubicBezTo>
                    <a:pt x="44" y="50"/>
                    <a:pt x="51" y="51"/>
                    <a:pt x="58" y="54"/>
                  </a:cubicBezTo>
                  <a:cubicBezTo>
                    <a:pt x="72" y="60"/>
                    <a:pt x="71" y="75"/>
                    <a:pt x="72" y="88"/>
                  </a:cubicBezTo>
                  <a:cubicBezTo>
                    <a:pt x="71" y="94"/>
                    <a:pt x="69" y="99"/>
                    <a:pt x="67" y="104"/>
                  </a:cubicBezTo>
                  <a:cubicBezTo>
                    <a:pt x="66" y="106"/>
                    <a:pt x="64" y="107"/>
                    <a:pt x="63" y="108"/>
                  </a:cubicBezTo>
                  <a:cubicBezTo>
                    <a:pt x="56" y="99"/>
                    <a:pt x="62" y="88"/>
                    <a:pt x="58" y="77"/>
                  </a:cubicBezTo>
                  <a:cubicBezTo>
                    <a:pt x="50" y="85"/>
                    <a:pt x="50" y="97"/>
                    <a:pt x="45" y="105"/>
                  </a:cubicBezTo>
                  <a:cubicBezTo>
                    <a:pt x="39" y="112"/>
                    <a:pt x="37" y="110"/>
                    <a:pt x="35" y="102"/>
                  </a:cubicBezTo>
                  <a:cubicBezTo>
                    <a:pt x="31" y="97"/>
                    <a:pt x="26" y="92"/>
                    <a:pt x="23" y="86"/>
                  </a:cubicBezTo>
                  <a:close/>
                </a:path>
              </a:pathLst>
            </a:custGeom>
            <a:solidFill>
              <a:srgbClr val="15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11">
              <a:extLst>
                <a:ext uri="{FF2B5EF4-FFF2-40B4-BE49-F238E27FC236}">
                  <a16:creationId xmlns:a16="http://schemas.microsoft.com/office/drawing/2014/main" id="{D8988C4C-5F94-10E4-79F6-6C0AE44DEBE5}"/>
                </a:ext>
              </a:extLst>
            </p:cNvPr>
            <p:cNvSpPr>
              <a:spLocks/>
            </p:cNvSpPr>
            <p:nvPr/>
          </p:nvSpPr>
          <p:spPr bwMode="auto">
            <a:xfrm>
              <a:off x="971556" y="1085676"/>
              <a:ext cx="639763" cy="593725"/>
            </a:xfrm>
            <a:custGeom>
              <a:avLst/>
              <a:gdLst>
                <a:gd name="T0" fmla="*/ 53 w 89"/>
                <a:gd name="T1" fmla="*/ 70 h 83"/>
                <a:gd name="T2" fmla="*/ 37 w 89"/>
                <a:gd name="T3" fmla="*/ 73 h 83"/>
                <a:gd name="T4" fmla="*/ 0 w 89"/>
                <a:gd name="T5" fmla="*/ 51 h 83"/>
                <a:gd name="T6" fmla="*/ 1 w 89"/>
                <a:gd name="T7" fmla="*/ 50 h 83"/>
                <a:gd name="T8" fmla="*/ 14 w 89"/>
                <a:gd name="T9" fmla="*/ 44 h 83"/>
                <a:gd name="T10" fmla="*/ 14 w 89"/>
                <a:gd name="T11" fmla="*/ 32 h 83"/>
                <a:gd name="T12" fmla="*/ 17 w 89"/>
                <a:gd name="T13" fmla="*/ 6 h 83"/>
                <a:gd name="T14" fmla="*/ 42 w 89"/>
                <a:gd name="T15" fmla="*/ 12 h 83"/>
                <a:gd name="T16" fmla="*/ 57 w 89"/>
                <a:gd name="T17" fmla="*/ 17 h 83"/>
                <a:gd name="T18" fmla="*/ 81 w 89"/>
                <a:gd name="T19" fmla="*/ 33 h 83"/>
                <a:gd name="T20" fmla="*/ 69 w 89"/>
                <a:gd name="T21" fmla="*/ 58 h 83"/>
                <a:gd name="T22" fmla="*/ 53 w 89"/>
                <a:gd name="T23"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83">
                  <a:moveTo>
                    <a:pt x="53" y="70"/>
                  </a:moveTo>
                  <a:cubicBezTo>
                    <a:pt x="47" y="70"/>
                    <a:pt x="42" y="71"/>
                    <a:pt x="37" y="73"/>
                  </a:cubicBezTo>
                  <a:cubicBezTo>
                    <a:pt x="13" y="83"/>
                    <a:pt x="4" y="77"/>
                    <a:pt x="0" y="51"/>
                  </a:cubicBezTo>
                  <a:cubicBezTo>
                    <a:pt x="0" y="51"/>
                    <a:pt x="1" y="50"/>
                    <a:pt x="1" y="50"/>
                  </a:cubicBezTo>
                  <a:cubicBezTo>
                    <a:pt x="5" y="47"/>
                    <a:pt x="10" y="48"/>
                    <a:pt x="14" y="44"/>
                  </a:cubicBezTo>
                  <a:cubicBezTo>
                    <a:pt x="16" y="40"/>
                    <a:pt x="14" y="36"/>
                    <a:pt x="14" y="32"/>
                  </a:cubicBezTo>
                  <a:cubicBezTo>
                    <a:pt x="12" y="23"/>
                    <a:pt x="9" y="12"/>
                    <a:pt x="17" y="6"/>
                  </a:cubicBezTo>
                  <a:cubicBezTo>
                    <a:pt x="25" y="0"/>
                    <a:pt x="34" y="7"/>
                    <a:pt x="42" y="12"/>
                  </a:cubicBezTo>
                  <a:cubicBezTo>
                    <a:pt x="46" y="15"/>
                    <a:pt x="52" y="15"/>
                    <a:pt x="57" y="17"/>
                  </a:cubicBezTo>
                  <a:cubicBezTo>
                    <a:pt x="63" y="25"/>
                    <a:pt x="73" y="28"/>
                    <a:pt x="81" y="33"/>
                  </a:cubicBezTo>
                  <a:cubicBezTo>
                    <a:pt x="89" y="47"/>
                    <a:pt x="73" y="50"/>
                    <a:pt x="69" y="58"/>
                  </a:cubicBezTo>
                  <a:cubicBezTo>
                    <a:pt x="62" y="60"/>
                    <a:pt x="56" y="63"/>
                    <a:pt x="53" y="70"/>
                  </a:cubicBezTo>
                  <a:close/>
                </a:path>
              </a:pathLst>
            </a:custGeom>
            <a:solidFill>
              <a:srgbClr val="148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23">
              <a:extLst>
                <a:ext uri="{FF2B5EF4-FFF2-40B4-BE49-F238E27FC236}">
                  <a16:creationId xmlns:a16="http://schemas.microsoft.com/office/drawing/2014/main" id="{1B9A29A2-0E40-2777-5FC9-E9E312B8E2EC}"/>
                </a:ext>
              </a:extLst>
            </p:cNvPr>
            <p:cNvSpPr>
              <a:spLocks/>
            </p:cNvSpPr>
            <p:nvPr/>
          </p:nvSpPr>
          <p:spPr bwMode="auto">
            <a:xfrm>
              <a:off x="376243" y="530051"/>
              <a:ext cx="207963" cy="249237"/>
            </a:xfrm>
            <a:custGeom>
              <a:avLst/>
              <a:gdLst>
                <a:gd name="T0" fmla="*/ 28 w 29"/>
                <a:gd name="T1" fmla="*/ 24 h 35"/>
                <a:gd name="T2" fmla="*/ 23 w 29"/>
                <a:gd name="T3" fmla="*/ 35 h 35"/>
                <a:gd name="T4" fmla="*/ 8 w 29"/>
                <a:gd name="T5" fmla="*/ 21 h 35"/>
                <a:gd name="T6" fmla="*/ 15 w 29"/>
                <a:gd name="T7" fmla="*/ 0 h 35"/>
                <a:gd name="T8" fmla="*/ 28 w 29"/>
                <a:gd name="T9" fmla="*/ 24 h 35"/>
              </a:gdLst>
              <a:ahLst/>
              <a:cxnLst>
                <a:cxn ang="0">
                  <a:pos x="T0" y="T1"/>
                </a:cxn>
                <a:cxn ang="0">
                  <a:pos x="T2" y="T3"/>
                </a:cxn>
                <a:cxn ang="0">
                  <a:pos x="T4" y="T5"/>
                </a:cxn>
                <a:cxn ang="0">
                  <a:pos x="T6" y="T7"/>
                </a:cxn>
                <a:cxn ang="0">
                  <a:pos x="T8" y="T9"/>
                </a:cxn>
              </a:cxnLst>
              <a:rect l="0" t="0" r="r" b="b"/>
              <a:pathLst>
                <a:path w="29" h="35">
                  <a:moveTo>
                    <a:pt x="28" y="24"/>
                  </a:moveTo>
                  <a:cubicBezTo>
                    <a:pt x="26" y="27"/>
                    <a:pt x="25" y="31"/>
                    <a:pt x="23" y="35"/>
                  </a:cubicBezTo>
                  <a:cubicBezTo>
                    <a:pt x="16" y="33"/>
                    <a:pt x="14" y="26"/>
                    <a:pt x="8" y="21"/>
                  </a:cubicBezTo>
                  <a:cubicBezTo>
                    <a:pt x="0" y="14"/>
                    <a:pt x="14" y="8"/>
                    <a:pt x="15" y="0"/>
                  </a:cubicBezTo>
                  <a:cubicBezTo>
                    <a:pt x="19" y="8"/>
                    <a:pt x="29" y="13"/>
                    <a:pt x="28" y="24"/>
                  </a:cubicBezTo>
                  <a:close/>
                </a:path>
              </a:pathLst>
            </a:custGeom>
            <a:solidFill>
              <a:srgbClr val="E42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Freeform 24">
              <a:extLst>
                <a:ext uri="{FF2B5EF4-FFF2-40B4-BE49-F238E27FC236}">
                  <a16:creationId xmlns:a16="http://schemas.microsoft.com/office/drawing/2014/main" id="{7392D3F3-029F-9562-FE98-3E122E8D0616}"/>
                </a:ext>
              </a:extLst>
            </p:cNvPr>
            <p:cNvSpPr>
              <a:spLocks/>
            </p:cNvSpPr>
            <p:nvPr/>
          </p:nvSpPr>
          <p:spPr bwMode="auto">
            <a:xfrm>
              <a:off x="476256" y="515764"/>
              <a:ext cx="165100" cy="184150"/>
            </a:xfrm>
            <a:custGeom>
              <a:avLst/>
              <a:gdLst>
                <a:gd name="T0" fmla="*/ 14 w 23"/>
                <a:gd name="T1" fmla="*/ 26 h 26"/>
                <a:gd name="T2" fmla="*/ 1 w 23"/>
                <a:gd name="T3" fmla="*/ 2 h 26"/>
                <a:gd name="T4" fmla="*/ 22 w 23"/>
                <a:gd name="T5" fmla="*/ 26 h 26"/>
                <a:gd name="T6" fmla="*/ 14 w 23"/>
                <a:gd name="T7" fmla="*/ 26 h 26"/>
              </a:gdLst>
              <a:ahLst/>
              <a:cxnLst>
                <a:cxn ang="0">
                  <a:pos x="T0" y="T1"/>
                </a:cxn>
                <a:cxn ang="0">
                  <a:pos x="T2" y="T3"/>
                </a:cxn>
                <a:cxn ang="0">
                  <a:pos x="T4" y="T5"/>
                </a:cxn>
                <a:cxn ang="0">
                  <a:pos x="T6" y="T7"/>
                </a:cxn>
              </a:cxnLst>
              <a:rect l="0" t="0" r="r" b="b"/>
              <a:pathLst>
                <a:path w="23" h="26">
                  <a:moveTo>
                    <a:pt x="14" y="26"/>
                  </a:moveTo>
                  <a:cubicBezTo>
                    <a:pt x="10" y="18"/>
                    <a:pt x="0" y="13"/>
                    <a:pt x="1" y="2"/>
                  </a:cubicBezTo>
                  <a:cubicBezTo>
                    <a:pt x="20" y="0"/>
                    <a:pt x="23" y="12"/>
                    <a:pt x="22" y="26"/>
                  </a:cubicBezTo>
                  <a:cubicBezTo>
                    <a:pt x="20" y="26"/>
                    <a:pt x="17" y="26"/>
                    <a:pt x="14" y="26"/>
                  </a:cubicBezTo>
                  <a:close/>
                </a:path>
              </a:pathLst>
            </a:custGeom>
            <a:solidFill>
              <a:srgbClr val="E83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25">
              <a:extLst>
                <a:ext uri="{FF2B5EF4-FFF2-40B4-BE49-F238E27FC236}">
                  <a16:creationId xmlns:a16="http://schemas.microsoft.com/office/drawing/2014/main" id="{965983BD-44D7-E944-8829-8574B05665C8}"/>
                </a:ext>
              </a:extLst>
            </p:cNvPr>
            <p:cNvSpPr>
              <a:spLocks/>
            </p:cNvSpPr>
            <p:nvPr/>
          </p:nvSpPr>
          <p:spPr bwMode="auto">
            <a:xfrm>
              <a:off x="1230318" y="1122189"/>
              <a:ext cx="150813" cy="120650"/>
            </a:xfrm>
            <a:custGeom>
              <a:avLst/>
              <a:gdLst>
                <a:gd name="T0" fmla="*/ 21 w 21"/>
                <a:gd name="T1" fmla="*/ 12 h 17"/>
                <a:gd name="T2" fmla="*/ 5 w 21"/>
                <a:gd name="T3" fmla="*/ 13 h 17"/>
                <a:gd name="T4" fmla="*/ 9 w 21"/>
                <a:gd name="T5" fmla="*/ 1 h 17"/>
                <a:gd name="T6" fmla="*/ 21 w 21"/>
                <a:gd name="T7" fmla="*/ 9 h 17"/>
                <a:gd name="T8" fmla="*/ 21 w 21"/>
                <a:gd name="T9" fmla="*/ 12 h 17"/>
              </a:gdLst>
              <a:ahLst/>
              <a:cxnLst>
                <a:cxn ang="0">
                  <a:pos x="T0" y="T1"/>
                </a:cxn>
                <a:cxn ang="0">
                  <a:pos x="T2" y="T3"/>
                </a:cxn>
                <a:cxn ang="0">
                  <a:pos x="T4" y="T5"/>
                </a:cxn>
                <a:cxn ang="0">
                  <a:pos x="T6" y="T7"/>
                </a:cxn>
                <a:cxn ang="0">
                  <a:pos x="T8" y="T9"/>
                </a:cxn>
              </a:cxnLst>
              <a:rect l="0" t="0" r="r" b="b"/>
              <a:pathLst>
                <a:path w="21" h="17">
                  <a:moveTo>
                    <a:pt x="21" y="12"/>
                  </a:moveTo>
                  <a:cubicBezTo>
                    <a:pt x="16" y="16"/>
                    <a:pt x="10" y="17"/>
                    <a:pt x="5" y="13"/>
                  </a:cubicBezTo>
                  <a:cubicBezTo>
                    <a:pt x="0" y="6"/>
                    <a:pt x="5" y="4"/>
                    <a:pt x="9" y="1"/>
                  </a:cubicBezTo>
                  <a:cubicBezTo>
                    <a:pt x="16" y="0"/>
                    <a:pt x="19" y="4"/>
                    <a:pt x="21" y="9"/>
                  </a:cubicBezTo>
                  <a:cubicBezTo>
                    <a:pt x="21" y="10"/>
                    <a:pt x="21" y="11"/>
                    <a:pt x="21" y="12"/>
                  </a:cubicBezTo>
                  <a:close/>
                </a:path>
              </a:pathLst>
            </a:custGeom>
            <a:solidFill>
              <a:srgbClr val="CDD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32">
              <a:extLst>
                <a:ext uri="{FF2B5EF4-FFF2-40B4-BE49-F238E27FC236}">
                  <a16:creationId xmlns:a16="http://schemas.microsoft.com/office/drawing/2014/main" id="{F2D8DC34-EE0E-898C-5B46-4CE9A16E46B2}"/>
                </a:ext>
              </a:extLst>
            </p:cNvPr>
            <p:cNvSpPr>
              <a:spLocks/>
            </p:cNvSpPr>
            <p:nvPr/>
          </p:nvSpPr>
          <p:spPr bwMode="auto">
            <a:xfrm>
              <a:off x="771531" y="1693689"/>
              <a:ext cx="171450" cy="185737"/>
            </a:xfrm>
            <a:custGeom>
              <a:avLst/>
              <a:gdLst>
                <a:gd name="T0" fmla="*/ 12 w 24"/>
                <a:gd name="T1" fmla="*/ 0 h 26"/>
                <a:gd name="T2" fmla="*/ 23 w 24"/>
                <a:gd name="T3" fmla="*/ 14 h 26"/>
                <a:gd name="T4" fmla="*/ 10 w 24"/>
                <a:gd name="T5" fmla="*/ 25 h 26"/>
                <a:gd name="T6" fmla="*/ 0 w 24"/>
                <a:gd name="T7" fmla="*/ 12 h 26"/>
                <a:gd name="T8" fmla="*/ 12 w 24"/>
                <a:gd name="T9" fmla="*/ 0 h 26"/>
              </a:gdLst>
              <a:ahLst/>
              <a:cxnLst>
                <a:cxn ang="0">
                  <a:pos x="T0" y="T1"/>
                </a:cxn>
                <a:cxn ang="0">
                  <a:pos x="T2" y="T3"/>
                </a:cxn>
                <a:cxn ang="0">
                  <a:pos x="T4" y="T5"/>
                </a:cxn>
                <a:cxn ang="0">
                  <a:pos x="T6" y="T7"/>
                </a:cxn>
                <a:cxn ang="0">
                  <a:pos x="T8" y="T9"/>
                </a:cxn>
              </a:cxnLst>
              <a:rect l="0" t="0" r="r" b="b"/>
              <a:pathLst>
                <a:path w="24" h="26">
                  <a:moveTo>
                    <a:pt x="12" y="0"/>
                  </a:moveTo>
                  <a:cubicBezTo>
                    <a:pt x="20" y="1"/>
                    <a:pt x="24" y="7"/>
                    <a:pt x="23" y="14"/>
                  </a:cubicBezTo>
                  <a:cubicBezTo>
                    <a:pt x="22" y="20"/>
                    <a:pt x="18" y="26"/>
                    <a:pt x="10" y="25"/>
                  </a:cubicBezTo>
                  <a:cubicBezTo>
                    <a:pt x="3" y="24"/>
                    <a:pt x="0" y="19"/>
                    <a:pt x="0" y="12"/>
                  </a:cubicBezTo>
                  <a:cubicBezTo>
                    <a:pt x="0" y="4"/>
                    <a:pt x="5" y="1"/>
                    <a:pt x="12" y="0"/>
                  </a:cubicBezTo>
                  <a:close/>
                </a:path>
              </a:pathLst>
            </a:custGeom>
            <a:solidFill>
              <a:srgbClr val="F8E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33">
              <a:extLst>
                <a:ext uri="{FF2B5EF4-FFF2-40B4-BE49-F238E27FC236}">
                  <a16:creationId xmlns:a16="http://schemas.microsoft.com/office/drawing/2014/main" id="{C69B083C-2E6B-7E49-6B69-9DE9313D6918}"/>
                </a:ext>
              </a:extLst>
            </p:cNvPr>
            <p:cNvSpPr>
              <a:spLocks/>
            </p:cNvSpPr>
            <p:nvPr/>
          </p:nvSpPr>
          <p:spPr bwMode="auto">
            <a:xfrm>
              <a:off x="620718" y="1293639"/>
              <a:ext cx="165100" cy="157162"/>
            </a:xfrm>
            <a:custGeom>
              <a:avLst/>
              <a:gdLst>
                <a:gd name="T0" fmla="*/ 9 w 23"/>
                <a:gd name="T1" fmla="*/ 0 h 22"/>
                <a:gd name="T2" fmla="*/ 21 w 23"/>
                <a:gd name="T3" fmla="*/ 16 h 22"/>
                <a:gd name="T4" fmla="*/ 4 w 23"/>
                <a:gd name="T5" fmla="*/ 14 h 22"/>
                <a:gd name="T6" fmla="*/ 9 w 23"/>
                <a:gd name="T7" fmla="*/ 0 h 22"/>
              </a:gdLst>
              <a:ahLst/>
              <a:cxnLst>
                <a:cxn ang="0">
                  <a:pos x="T0" y="T1"/>
                </a:cxn>
                <a:cxn ang="0">
                  <a:pos x="T2" y="T3"/>
                </a:cxn>
                <a:cxn ang="0">
                  <a:pos x="T4" y="T5"/>
                </a:cxn>
                <a:cxn ang="0">
                  <a:pos x="T6" y="T7"/>
                </a:cxn>
              </a:cxnLst>
              <a:rect l="0" t="0" r="r" b="b"/>
              <a:pathLst>
                <a:path w="23" h="22">
                  <a:moveTo>
                    <a:pt x="9" y="0"/>
                  </a:moveTo>
                  <a:cubicBezTo>
                    <a:pt x="21" y="0"/>
                    <a:pt x="23" y="7"/>
                    <a:pt x="21" y="16"/>
                  </a:cubicBezTo>
                  <a:cubicBezTo>
                    <a:pt x="15" y="19"/>
                    <a:pt x="9" y="22"/>
                    <a:pt x="4" y="14"/>
                  </a:cubicBezTo>
                  <a:cubicBezTo>
                    <a:pt x="0" y="8"/>
                    <a:pt x="5" y="4"/>
                    <a:pt x="9" y="0"/>
                  </a:cubicBezTo>
                  <a:close/>
                </a:path>
              </a:pathLst>
            </a:custGeom>
            <a:solidFill>
              <a:srgbClr val="E0D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34">
              <a:extLst>
                <a:ext uri="{FF2B5EF4-FFF2-40B4-BE49-F238E27FC236}">
                  <a16:creationId xmlns:a16="http://schemas.microsoft.com/office/drawing/2014/main" id="{BFBF38CE-716A-1D63-68C8-9370D3351F7A}"/>
                </a:ext>
              </a:extLst>
            </p:cNvPr>
            <p:cNvSpPr>
              <a:spLocks/>
            </p:cNvSpPr>
            <p:nvPr/>
          </p:nvSpPr>
          <p:spPr bwMode="auto">
            <a:xfrm>
              <a:off x="1346786" y="1428499"/>
              <a:ext cx="136525" cy="177800"/>
            </a:xfrm>
            <a:custGeom>
              <a:avLst/>
              <a:gdLst>
                <a:gd name="T0" fmla="*/ 3 w 19"/>
                <a:gd name="T1" fmla="*/ 19 h 25"/>
                <a:gd name="T2" fmla="*/ 6 w 19"/>
                <a:gd name="T3" fmla="*/ 4 h 25"/>
                <a:gd name="T4" fmla="*/ 19 w 19"/>
                <a:gd name="T5" fmla="*/ 7 h 25"/>
                <a:gd name="T6" fmla="*/ 3 w 19"/>
                <a:gd name="T7" fmla="*/ 19 h 25"/>
              </a:gdLst>
              <a:ahLst/>
              <a:cxnLst>
                <a:cxn ang="0">
                  <a:pos x="T0" y="T1"/>
                </a:cxn>
                <a:cxn ang="0">
                  <a:pos x="T2" y="T3"/>
                </a:cxn>
                <a:cxn ang="0">
                  <a:pos x="T4" y="T5"/>
                </a:cxn>
                <a:cxn ang="0">
                  <a:pos x="T6" y="T7"/>
                </a:cxn>
              </a:cxnLst>
              <a:rect l="0" t="0" r="r" b="b"/>
              <a:pathLst>
                <a:path w="19" h="25">
                  <a:moveTo>
                    <a:pt x="3" y="19"/>
                  </a:moveTo>
                  <a:cubicBezTo>
                    <a:pt x="0" y="13"/>
                    <a:pt x="0" y="8"/>
                    <a:pt x="6" y="4"/>
                  </a:cubicBezTo>
                  <a:cubicBezTo>
                    <a:pt x="11" y="0"/>
                    <a:pt x="15" y="4"/>
                    <a:pt x="19" y="7"/>
                  </a:cubicBezTo>
                  <a:cubicBezTo>
                    <a:pt x="19" y="19"/>
                    <a:pt x="15" y="25"/>
                    <a:pt x="3" y="19"/>
                  </a:cubicBezTo>
                  <a:close/>
                </a:path>
              </a:pathLst>
            </a:custGeom>
            <a:solidFill>
              <a:srgbClr val="E9E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36">
              <a:extLst>
                <a:ext uri="{FF2B5EF4-FFF2-40B4-BE49-F238E27FC236}">
                  <a16:creationId xmlns:a16="http://schemas.microsoft.com/office/drawing/2014/main" id="{30EAB2FA-9F73-F82C-4F07-0E82800DCDB2}"/>
                </a:ext>
              </a:extLst>
            </p:cNvPr>
            <p:cNvSpPr>
              <a:spLocks/>
            </p:cNvSpPr>
            <p:nvPr/>
          </p:nvSpPr>
          <p:spPr bwMode="auto">
            <a:xfrm>
              <a:off x="741368" y="849139"/>
              <a:ext cx="531813" cy="571500"/>
            </a:xfrm>
            <a:custGeom>
              <a:avLst/>
              <a:gdLst>
                <a:gd name="T0" fmla="*/ 74 w 74"/>
                <a:gd name="T1" fmla="*/ 36 h 80"/>
                <a:gd name="T2" fmla="*/ 70 w 74"/>
                <a:gd name="T3" fmla="*/ 48 h 80"/>
                <a:gd name="T4" fmla="*/ 48 w 74"/>
                <a:gd name="T5" fmla="*/ 39 h 80"/>
                <a:gd name="T6" fmla="*/ 48 w 74"/>
                <a:gd name="T7" fmla="*/ 63 h 80"/>
                <a:gd name="T8" fmla="*/ 46 w 74"/>
                <a:gd name="T9" fmla="*/ 80 h 80"/>
                <a:gd name="T10" fmla="*/ 34 w 74"/>
                <a:gd name="T11" fmla="*/ 65 h 80"/>
                <a:gd name="T12" fmla="*/ 30 w 74"/>
                <a:gd name="T13" fmla="*/ 42 h 80"/>
                <a:gd name="T14" fmla="*/ 11 w 74"/>
                <a:gd name="T15" fmla="*/ 40 h 80"/>
                <a:gd name="T16" fmla="*/ 10 w 74"/>
                <a:gd name="T17" fmla="*/ 7 h 80"/>
                <a:gd name="T18" fmla="*/ 33 w 74"/>
                <a:gd name="T19" fmla="*/ 8 h 80"/>
                <a:gd name="T20" fmla="*/ 28 w 74"/>
                <a:gd name="T21" fmla="*/ 13 h 80"/>
                <a:gd name="T22" fmla="*/ 33 w 74"/>
                <a:gd name="T23" fmla="*/ 8 h 80"/>
                <a:gd name="T24" fmla="*/ 55 w 74"/>
                <a:gd name="T25" fmla="*/ 12 h 80"/>
                <a:gd name="T26" fmla="*/ 40 w 74"/>
                <a:gd name="T27" fmla="*/ 24 h 80"/>
                <a:gd name="T28" fmla="*/ 74 w 74"/>
                <a:gd name="T29"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80">
                  <a:moveTo>
                    <a:pt x="74" y="36"/>
                  </a:moveTo>
                  <a:cubicBezTo>
                    <a:pt x="72" y="40"/>
                    <a:pt x="69" y="43"/>
                    <a:pt x="70" y="48"/>
                  </a:cubicBezTo>
                  <a:cubicBezTo>
                    <a:pt x="64" y="42"/>
                    <a:pt x="55" y="33"/>
                    <a:pt x="48" y="39"/>
                  </a:cubicBezTo>
                  <a:cubicBezTo>
                    <a:pt x="42" y="44"/>
                    <a:pt x="44" y="55"/>
                    <a:pt x="48" y="63"/>
                  </a:cubicBezTo>
                  <a:cubicBezTo>
                    <a:pt x="52" y="70"/>
                    <a:pt x="52" y="75"/>
                    <a:pt x="46" y="80"/>
                  </a:cubicBezTo>
                  <a:cubicBezTo>
                    <a:pt x="41" y="76"/>
                    <a:pt x="38" y="70"/>
                    <a:pt x="34" y="65"/>
                  </a:cubicBezTo>
                  <a:cubicBezTo>
                    <a:pt x="35" y="57"/>
                    <a:pt x="31" y="49"/>
                    <a:pt x="30" y="42"/>
                  </a:cubicBezTo>
                  <a:cubicBezTo>
                    <a:pt x="28" y="24"/>
                    <a:pt x="21" y="29"/>
                    <a:pt x="11" y="40"/>
                  </a:cubicBezTo>
                  <a:cubicBezTo>
                    <a:pt x="12" y="27"/>
                    <a:pt x="0" y="17"/>
                    <a:pt x="10" y="7"/>
                  </a:cubicBezTo>
                  <a:cubicBezTo>
                    <a:pt x="16" y="1"/>
                    <a:pt x="26" y="0"/>
                    <a:pt x="33" y="8"/>
                  </a:cubicBezTo>
                  <a:cubicBezTo>
                    <a:pt x="32" y="10"/>
                    <a:pt x="29" y="11"/>
                    <a:pt x="28" y="13"/>
                  </a:cubicBezTo>
                  <a:cubicBezTo>
                    <a:pt x="30" y="12"/>
                    <a:pt x="32" y="10"/>
                    <a:pt x="33" y="8"/>
                  </a:cubicBezTo>
                  <a:cubicBezTo>
                    <a:pt x="40" y="11"/>
                    <a:pt x="47" y="13"/>
                    <a:pt x="55" y="12"/>
                  </a:cubicBezTo>
                  <a:cubicBezTo>
                    <a:pt x="51" y="18"/>
                    <a:pt x="43" y="16"/>
                    <a:pt x="40" y="24"/>
                  </a:cubicBezTo>
                  <a:cubicBezTo>
                    <a:pt x="50" y="30"/>
                    <a:pt x="62" y="33"/>
                    <a:pt x="74" y="36"/>
                  </a:cubicBezTo>
                  <a:close/>
                </a:path>
              </a:pathLst>
            </a:custGeom>
            <a:solidFill>
              <a:srgbClr val="219F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37">
              <a:extLst>
                <a:ext uri="{FF2B5EF4-FFF2-40B4-BE49-F238E27FC236}">
                  <a16:creationId xmlns:a16="http://schemas.microsoft.com/office/drawing/2014/main" id="{8F2AA350-05BF-56F7-0EC1-E0A66F9A5158}"/>
                </a:ext>
              </a:extLst>
            </p:cNvPr>
            <p:cNvSpPr>
              <a:spLocks/>
            </p:cNvSpPr>
            <p:nvPr/>
          </p:nvSpPr>
          <p:spPr bwMode="auto">
            <a:xfrm>
              <a:off x="971556" y="1328564"/>
              <a:ext cx="130175" cy="150812"/>
            </a:xfrm>
            <a:custGeom>
              <a:avLst/>
              <a:gdLst>
                <a:gd name="T0" fmla="*/ 5 w 18"/>
                <a:gd name="T1" fmla="*/ 1 h 21"/>
                <a:gd name="T2" fmla="*/ 17 w 18"/>
                <a:gd name="T3" fmla="*/ 16 h 21"/>
                <a:gd name="T4" fmla="*/ 1 w 18"/>
                <a:gd name="T5" fmla="*/ 16 h 21"/>
                <a:gd name="T6" fmla="*/ 5 w 18"/>
                <a:gd name="T7" fmla="*/ 1 h 21"/>
              </a:gdLst>
              <a:ahLst/>
              <a:cxnLst>
                <a:cxn ang="0">
                  <a:pos x="T0" y="T1"/>
                </a:cxn>
                <a:cxn ang="0">
                  <a:pos x="T2" y="T3"/>
                </a:cxn>
                <a:cxn ang="0">
                  <a:pos x="T4" y="T5"/>
                </a:cxn>
                <a:cxn ang="0">
                  <a:pos x="T6" y="T7"/>
                </a:cxn>
              </a:cxnLst>
              <a:rect l="0" t="0" r="r" b="b"/>
              <a:pathLst>
                <a:path w="18" h="21">
                  <a:moveTo>
                    <a:pt x="5" y="1"/>
                  </a:moveTo>
                  <a:cubicBezTo>
                    <a:pt x="16" y="0"/>
                    <a:pt x="18" y="7"/>
                    <a:pt x="17" y="16"/>
                  </a:cubicBezTo>
                  <a:cubicBezTo>
                    <a:pt x="11" y="21"/>
                    <a:pt x="6" y="20"/>
                    <a:pt x="1" y="16"/>
                  </a:cubicBezTo>
                  <a:cubicBezTo>
                    <a:pt x="0" y="10"/>
                    <a:pt x="0" y="5"/>
                    <a:pt x="5" y="1"/>
                  </a:cubicBezTo>
                  <a:close/>
                </a:path>
              </a:pathLst>
            </a:custGeom>
            <a:solidFill>
              <a:srgbClr val="F6E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38">
              <a:extLst>
                <a:ext uri="{FF2B5EF4-FFF2-40B4-BE49-F238E27FC236}">
                  <a16:creationId xmlns:a16="http://schemas.microsoft.com/office/drawing/2014/main" id="{3B6C7378-1A51-1DA7-A351-7EE202FB0FFF}"/>
                </a:ext>
              </a:extLst>
            </p:cNvPr>
            <p:cNvSpPr>
              <a:spLocks/>
            </p:cNvSpPr>
            <p:nvPr/>
          </p:nvSpPr>
          <p:spPr bwMode="auto">
            <a:xfrm>
              <a:off x="885831" y="899939"/>
              <a:ext cx="122238" cy="136525"/>
            </a:xfrm>
            <a:custGeom>
              <a:avLst/>
              <a:gdLst>
                <a:gd name="T0" fmla="*/ 16 w 17"/>
                <a:gd name="T1" fmla="*/ 4 h 19"/>
                <a:gd name="T2" fmla="*/ 7 w 17"/>
                <a:gd name="T3" fmla="*/ 19 h 19"/>
                <a:gd name="T4" fmla="*/ 0 w 17"/>
                <a:gd name="T5" fmla="*/ 11 h 19"/>
                <a:gd name="T6" fmla="*/ 16 w 17"/>
                <a:gd name="T7" fmla="*/ 4 h 19"/>
                <a:gd name="T8" fmla="*/ 16 w 17"/>
                <a:gd name="T9" fmla="*/ 4 h 19"/>
              </a:gdLst>
              <a:ahLst/>
              <a:cxnLst>
                <a:cxn ang="0">
                  <a:pos x="T0" y="T1"/>
                </a:cxn>
                <a:cxn ang="0">
                  <a:pos x="T2" y="T3"/>
                </a:cxn>
                <a:cxn ang="0">
                  <a:pos x="T4" y="T5"/>
                </a:cxn>
                <a:cxn ang="0">
                  <a:pos x="T6" y="T7"/>
                </a:cxn>
                <a:cxn ang="0">
                  <a:pos x="T8" y="T9"/>
                </a:cxn>
              </a:cxnLst>
              <a:rect l="0" t="0" r="r" b="b"/>
              <a:pathLst>
                <a:path w="17" h="19">
                  <a:moveTo>
                    <a:pt x="16" y="4"/>
                  </a:moveTo>
                  <a:cubicBezTo>
                    <a:pt x="17" y="12"/>
                    <a:pt x="17" y="19"/>
                    <a:pt x="7" y="19"/>
                  </a:cubicBezTo>
                  <a:cubicBezTo>
                    <a:pt x="2" y="19"/>
                    <a:pt x="0" y="16"/>
                    <a:pt x="0" y="11"/>
                  </a:cubicBezTo>
                  <a:cubicBezTo>
                    <a:pt x="1" y="0"/>
                    <a:pt x="10" y="4"/>
                    <a:pt x="16" y="4"/>
                  </a:cubicBezTo>
                  <a:cubicBezTo>
                    <a:pt x="16" y="4"/>
                    <a:pt x="16" y="4"/>
                    <a:pt x="16" y="4"/>
                  </a:cubicBezTo>
                  <a:close/>
                </a:path>
              </a:pathLst>
            </a:custGeom>
            <a:solidFill>
              <a:srgbClr val="F7E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7" name="Imagen 6" descr="Un dibujo de un hombre&#10;&#10;Descripción generada automáticamente con confianza media">
            <a:extLst>
              <a:ext uri="{FF2B5EF4-FFF2-40B4-BE49-F238E27FC236}">
                <a16:creationId xmlns:a16="http://schemas.microsoft.com/office/drawing/2014/main" id="{3397640F-5B70-6E7D-4093-836C603622BF}"/>
              </a:ext>
            </a:extLst>
          </p:cNvPr>
          <p:cNvPicPr>
            <a:picLocks noChangeAspect="1"/>
          </p:cNvPicPr>
          <p:nvPr/>
        </p:nvPicPr>
        <p:blipFill>
          <a:blip r:embed="rId4"/>
          <a:stretch>
            <a:fillRect/>
          </a:stretch>
        </p:blipFill>
        <p:spPr>
          <a:xfrm>
            <a:off x="2378754" y="2287956"/>
            <a:ext cx="1382722" cy="1404147"/>
          </a:xfrm>
          <a:prstGeom prst="rect">
            <a:avLst/>
          </a:prstGeom>
        </p:spPr>
      </p:pic>
      <p:pic>
        <p:nvPicPr>
          <p:cNvPr id="15" name="Imagen 14" descr="Diagrama, Icono&#10;&#10;Descripción generada automáticamente">
            <a:extLst>
              <a:ext uri="{FF2B5EF4-FFF2-40B4-BE49-F238E27FC236}">
                <a16:creationId xmlns:a16="http://schemas.microsoft.com/office/drawing/2014/main" id="{B29DA689-9748-65D4-C0A4-553D2757AA48}"/>
              </a:ext>
            </a:extLst>
          </p:cNvPr>
          <p:cNvPicPr>
            <a:picLocks noChangeAspect="1"/>
          </p:cNvPicPr>
          <p:nvPr/>
        </p:nvPicPr>
        <p:blipFill>
          <a:blip r:embed="rId5"/>
          <a:stretch>
            <a:fillRect/>
          </a:stretch>
        </p:blipFill>
        <p:spPr>
          <a:xfrm>
            <a:off x="1132482" y="3628233"/>
            <a:ext cx="1852279" cy="967965"/>
          </a:xfrm>
          <a:prstGeom prst="rect">
            <a:avLst/>
          </a:prstGeom>
        </p:spPr>
      </p:pic>
      <p:pic>
        <p:nvPicPr>
          <p:cNvPr id="18" name="Imagen 17" descr="Icono&#10;&#10;Descripción generada automáticamente">
            <a:extLst>
              <a:ext uri="{FF2B5EF4-FFF2-40B4-BE49-F238E27FC236}">
                <a16:creationId xmlns:a16="http://schemas.microsoft.com/office/drawing/2014/main" id="{11DD674A-9DFE-2AF0-656A-D65B7B51B0AD}"/>
              </a:ext>
            </a:extLst>
          </p:cNvPr>
          <p:cNvPicPr>
            <a:picLocks noChangeAspect="1"/>
          </p:cNvPicPr>
          <p:nvPr/>
        </p:nvPicPr>
        <p:blipFill>
          <a:blip r:embed="rId6"/>
          <a:stretch>
            <a:fillRect/>
          </a:stretch>
        </p:blipFill>
        <p:spPr>
          <a:xfrm>
            <a:off x="3932142" y="3628233"/>
            <a:ext cx="921563" cy="921563"/>
          </a:xfrm>
          <a:prstGeom prst="rect">
            <a:avLst/>
          </a:prstGeom>
        </p:spPr>
      </p:pic>
      <p:pic>
        <p:nvPicPr>
          <p:cNvPr id="21" name="Imagen 20" descr="Icono&#10;&#10;Descripción generada automáticamente">
            <a:extLst>
              <a:ext uri="{FF2B5EF4-FFF2-40B4-BE49-F238E27FC236}">
                <a16:creationId xmlns:a16="http://schemas.microsoft.com/office/drawing/2014/main" id="{3DE07E3C-2010-258A-A603-E06B0BAB8F6D}"/>
              </a:ext>
            </a:extLst>
          </p:cNvPr>
          <p:cNvPicPr>
            <a:picLocks noChangeAspect="1"/>
          </p:cNvPicPr>
          <p:nvPr/>
        </p:nvPicPr>
        <p:blipFill>
          <a:blip r:embed="rId7"/>
          <a:stretch>
            <a:fillRect/>
          </a:stretch>
        </p:blipFill>
        <p:spPr>
          <a:xfrm>
            <a:off x="2726566" y="3945888"/>
            <a:ext cx="1034910" cy="1034910"/>
          </a:xfrm>
          <a:prstGeom prst="rect">
            <a:avLst/>
          </a:prstGeom>
        </p:spPr>
      </p:pic>
      <p:sp>
        <p:nvSpPr>
          <p:cNvPr id="22" name="Google Shape;357;p17">
            <a:extLst>
              <a:ext uri="{FF2B5EF4-FFF2-40B4-BE49-F238E27FC236}">
                <a16:creationId xmlns:a16="http://schemas.microsoft.com/office/drawing/2014/main" id="{B8DFDD7F-6FAE-D7F2-37ED-7063448E920D}"/>
              </a:ext>
            </a:extLst>
          </p:cNvPr>
          <p:cNvSpPr txBox="1">
            <a:spLocks/>
          </p:cNvSpPr>
          <p:nvPr/>
        </p:nvSpPr>
        <p:spPr>
          <a:xfrm>
            <a:off x="3729703" y="1255391"/>
            <a:ext cx="4067511" cy="743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ellota Text"/>
              <a:buChar char="⋆"/>
              <a:defRPr sz="1800" b="0" i="0" u="none" strike="noStrike" cap="none">
                <a:solidFill>
                  <a:schemeClr val="dk1"/>
                </a:solidFill>
                <a:latin typeface="Bellota Text"/>
                <a:ea typeface="Bellota Text"/>
                <a:cs typeface="Bellota Text"/>
                <a:sym typeface="Bellota Text"/>
              </a:defRPr>
            </a:lvl1pPr>
            <a:lvl2pPr marL="914400" marR="0" lvl="1" indent="-342900" algn="l" rtl="0">
              <a:lnSpc>
                <a:spcPct val="115000"/>
              </a:lnSpc>
              <a:spcBef>
                <a:spcPts val="0"/>
              </a:spcBef>
              <a:spcAft>
                <a:spcPts val="0"/>
              </a:spcAft>
              <a:buClr>
                <a:schemeClr val="accent4"/>
              </a:buClr>
              <a:buSzPts val="1800"/>
              <a:buFont typeface="Bellota Text"/>
              <a:buChar char="⋆"/>
              <a:defRPr sz="1800" b="0" i="0" u="none" strike="noStrike" cap="none">
                <a:solidFill>
                  <a:schemeClr val="dk1"/>
                </a:solidFill>
                <a:latin typeface="Bellota Text"/>
                <a:ea typeface="Bellota Text"/>
                <a:cs typeface="Bellota Text"/>
                <a:sym typeface="Bellota Text"/>
              </a:defRPr>
            </a:lvl2pPr>
            <a:lvl3pPr marL="1371600" marR="0" lvl="2" indent="-342900" algn="l" rtl="0">
              <a:lnSpc>
                <a:spcPct val="115000"/>
              </a:lnSpc>
              <a:spcBef>
                <a:spcPts val="0"/>
              </a:spcBef>
              <a:spcAft>
                <a:spcPts val="0"/>
              </a:spcAft>
              <a:buClr>
                <a:schemeClr val="dk2"/>
              </a:buClr>
              <a:buSzPts val="1800"/>
              <a:buFont typeface="Bellota Text"/>
              <a:buChar char="⋆"/>
              <a:defRPr sz="1800" b="0" i="0" u="none" strike="noStrike" cap="none">
                <a:solidFill>
                  <a:schemeClr val="dk1"/>
                </a:solidFill>
                <a:latin typeface="Bellota Text"/>
                <a:ea typeface="Bellota Text"/>
                <a:cs typeface="Bellota Text"/>
                <a:sym typeface="Bellota Text"/>
              </a:defRPr>
            </a:lvl3pPr>
            <a:lvl4pPr marL="1828800" marR="0" lvl="3"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4pPr>
            <a:lvl5pPr marL="2286000" marR="0" lvl="4"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5pPr>
            <a:lvl6pPr marL="2743200" marR="0" lvl="5"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6pPr>
            <a:lvl7pPr marL="3200400" marR="0" lvl="6"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7pPr>
            <a:lvl8pPr marL="3657600" marR="0" lvl="7"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8pPr>
            <a:lvl9pPr marL="4114800" marR="0" lvl="8"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9pPr>
          </a:lstStyle>
          <a:p>
            <a:pPr marL="0" indent="0" algn="ctr">
              <a:buFont typeface="Bellota Text"/>
              <a:buNone/>
            </a:pPr>
            <a:r>
              <a:rPr lang="es-ES" sz="1600" b="1" dirty="0">
                <a:solidFill>
                  <a:schemeClr val="accent3">
                    <a:lumMod val="75000"/>
                  </a:schemeClr>
                </a:solidFill>
                <a:latin typeface="Sabon Next LT" panose="020B0502040204020203" pitchFamily="2" charset="0"/>
                <a:cs typeface="Sabon Next LT" panose="020B0502040204020203" pitchFamily="2" charset="0"/>
                <a:sym typeface="Arial"/>
              </a:rPr>
              <a:t>Vicente Antonio Juan Magallanes </a:t>
            </a:r>
          </a:p>
          <a:p>
            <a:pPr marL="285750" indent="-285750" algn="ctr"/>
            <a:r>
              <a:rPr lang="es-ES" sz="1600" b="1" dirty="0">
                <a:solidFill>
                  <a:schemeClr val="accent3">
                    <a:lumMod val="75000"/>
                  </a:schemeClr>
                </a:solidFill>
                <a:latin typeface="Sabon Next LT" panose="020B0502040204020203" pitchFamily="2" charset="0"/>
                <a:cs typeface="Sabon Next LT" panose="020B0502040204020203" pitchFamily="2" charset="0"/>
                <a:sym typeface="Arial"/>
              </a:rPr>
              <a:t>Analista de datos</a:t>
            </a:r>
          </a:p>
          <a:p>
            <a:pPr marL="285750" indent="-285750" algn="ctr"/>
            <a:r>
              <a:rPr lang="es-ES" sz="1600" b="1" dirty="0">
                <a:solidFill>
                  <a:schemeClr val="accent3">
                    <a:lumMod val="75000"/>
                  </a:schemeClr>
                </a:solidFill>
                <a:latin typeface="Sabon Next LT" panose="020B0502040204020203" pitchFamily="2" charset="0"/>
                <a:cs typeface="Sabon Next LT" panose="020B0502040204020203" pitchFamily="2" charset="0"/>
                <a:sym typeface="Arial"/>
              </a:rPr>
              <a:t>Técnico Superior en Informática </a:t>
            </a:r>
          </a:p>
          <a:p>
            <a:pPr marL="285750" indent="-285750" algn="ctr"/>
            <a:r>
              <a:rPr lang="es-ES" sz="1600" b="1" dirty="0">
                <a:solidFill>
                  <a:schemeClr val="accent3">
                    <a:lumMod val="75000"/>
                  </a:schemeClr>
                </a:solidFill>
                <a:latin typeface="Sabon Next LT" panose="020B0502040204020203" pitchFamily="2" charset="0"/>
                <a:cs typeface="Sabon Next LT" panose="020B0502040204020203" pitchFamily="2" charset="0"/>
                <a:sym typeface="Arial"/>
              </a:rPr>
              <a:t>Estudiando Ciencia de datos aplicada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Modelo</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datos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38200" y="626058"/>
            <a:ext cx="68427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Controlar manualmente las relaciones cuando creamos un informe desde cero, con el administrador de relaciones de </a:t>
            </a:r>
            <a:r>
              <a:rPr lang="es-ES" altLang="es-ES" sz="1800" dirty="0" err="1"/>
              <a:t>power</a:t>
            </a:r>
            <a:r>
              <a:rPr lang="es-ES" altLang="es-ES" sz="1800" dirty="0"/>
              <a:t> </a:t>
            </a:r>
            <a:r>
              <a:rPr lang="es-ES" altLang="es-ES" sz="1800" dirty="0" err="1"/>
              <a:t>bi</a:t>
            </a:r>
            <a:endParaRPr lang="es-ES" altLang="es-ES" sz="1800" dirty="0"/>
          </a:p>
        </p:txBody>
      </p:sp>
      <p:sp>
        <p:nvSpPr>
          <p:cNvPr id="11" name="CuadroTexto 10">
            <a:extLst>
              <a:ext uri="{FF2B5EF4-FFF2-40B4-BE49-F238E27FC236}">
                <a16:creationId xmlns:a16="http://schemas.microsoft.com/office/drawing/2014/main" id="{C77F83ED-0258-4F7C-EDE7-7385CDB65FAA}"/>
              </a:ext>
            </a:extLst>
          </p:cNvPr>
          <p:cNvSpPr txBox="1"/>
          <p:nvPr/>
        </p:nvSpPr>
        <p:spPr>
          <a:xfrm>
            <a:off x="554474" y="3533237"/>
            <a:ext cx="4419600" cy="307777"/>
          </a:xfrm>
          <a:prstGeom prst="rect">
            <a:avLst/>
          </a:prstGeom>
          <a:noFill/>
        </p:spPr>
        <p:txBody>
          <a:bodyPr wrap="square">
            <a:spAutoFit/>
          </a:bodyPr>
          <a:lstStyle/>
          <a:p>
            <a:pPr>
              <a:buClrTx/>
            </a:pPr>
            <a:r>
              <a:rPr lang="es-ES" altLang="es-ES" sz="1400" dirty="0"/>
              <a:t>PBIX Reto de datos FP20</a:t>
            </a:r>
          </a:p>
        </p:txBody>
      </p:sp>
      <p:pic>
        <p:nvPicPr>
          <p:cNvPr id="6" name="Imagen 5">
            <a:extLst>
              <a:ext uri="{FF2B5EF4-FFF2-40B4-BE49-F238E27FC236}">
                <a16:creationId xmlns:a16="http://schemas.microsoft.com/office/drawing/2014/main" id="{DDECF8E1-C201-89C9-893D-C3A8FDCF0D7D}"/>
              </a:ext>
            </a:extLst>
          </p:cNvPr>
          <p:cNvPicPr>
            <a:picLocks noChangeAspect="1"/>
          </p:cNvPicPr>
          <p:nvPr/>
        </p:nvPicPr>
        <p:blipFill>
          <a:blip r:embed="rId3"/>
          <a:stretch>
            <a:fillRect/>
          </a:stretch>
        </p:blipFill>
        <p:spPr>
          <a:xfrm>
            <a:off x="3019751" y="1600612"/>
            <a:ext cx="4661209" cy="2495834"/>
          </a:xfrm>
          <a:prstGeom prst="rect">
            <a:avLst/>
          </a:prstGeom>
        </p:spPr>
      </p:pic>
    </p:spTree>
    <p:extLst>
      <p:ext uri="{BB962C8B-B14F-4D97-AF65-F5344CB8AC3E}">
        <p14:creationId xmlns:p14="http://schemas.microsoft.com/office/powerpoint/2010/main" val="69338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Modelo</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datos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38200" y="626059"/>
            <a:ext cx="68427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Debemos tener las relaciones de 1 a * es lo recomendado y correcto para poder utilizar de mejor manera  nuestro modelo de datos.</a:t>
            </a:r>
          </a:p>
        </p:txBody>
      </p:sp>
      <p:sp>
        <p:nvSpPr>
          <p:cNvPr id="11" name="CuadroTexto 10">
            <a:extLst>
              <a:ext uri="{FF2B5EF4-FFF2-40B4-BE49-F238E27FC236}">
                <a16:creationId xmlns:a16="http://schemas.microsoft.com/office/drawing/2014/main" id="{C77F83ED-0258-4F7C-EDE7-7385CDB65FAA}"/>
              </a:ext>
            </a:extLst>
          </p:cNvPr>
          <p:cNvSpPr txBox="1"/>
          <p:nvPr/>
        </p:nvSpPr>
        <p:spPr>
          <a:xfrm>
            <a:off x="554474" y="3533237"/>
            <a:ext cx="4419600" cy="307777"/>
          </a:xfrm>
          <a:prstGeom prst="rect">
            <a:avLst/>
          </a:prstGeom>
          <a:noFill/>
        </p:spPr>
        <p:txBody>
          <a:bodyPr wrap="square">
            <a:spAutoFit/>
          </a:bodyPr>
          <a:lstStyle/>
          <a:p>
            <a:pPr>
              <a:buClrTx/>
            </a:pPr>
            <a:r>
              <a:rPr lang="es-ES" altLang="es-ES" sz="1400" dirty="0"/>
              <a:t>PBIX Reto de datos FP20</a:t>
            </a:r>
          </a:p>
        </p:txBody>
      </p:sp>
      <p:pic>
        <p:nvPicPr>
          <p:cNvPr id="8" name="Imagen 7">
            <a:extLst>
              <a:ext uri="{FF2B5EF4-FFF2-40B4-BE49-F238E27FC236}">
                <a16:creationId xmlns:a16="http://schemas.microsoft.com/office/drawing/2014/main" id="{62C9C604-9CC5-C0AE-8CB3-A163E315F308}"/>
              </a:ext>
            </a:extLst>
          </p:cNvPr>
          <p:cNvPicPr>
            <a:picLocks noChangeAspect="1"/>
          </p:cNvPicPr>
          <p:nvPr/>
        </p:nvPicPr>
        <p:blipFill>
          <a:blip r:embed="rId3"/>
          <a:stretch>
            <a:fillRect/>
          </a:stretch>
        </p:blipFill>
        <p:spPr>
          <a:xfrm>
            <a:off x="1026641" y="1769925"/>
            <a:ext cx="2355381" cy="615747"/>
          </a:xfrm>
          <a:prstGeom prst="rect">
            <a:avLst/>
          </a:prstGeom>
        </p:spPr>
      </p:pic>
      <p:pic>
        <p:nvPicPr>
          <p:cNvPr id="12" name="Imagen 11">
            <a:extLst>
              <a:ext uri="{FF2B5EF4-FFF2-40B4-BE49-F238E27FC236}">
                <a16:creationId xmlns:a16="http://schemas.microsoft.com/office/drawing/2014/main" id="{C5E2DF4B-9CE0-241D-EB4B-B0812CD8E94C}"/>
              </a:ext>
            </a:extLst>
          </p:cNvPr>
          <p:cNvPicPr>
            <a:picLocks noChangeAspect="1"/>
          </p:cNvPicPr>
          <p:nvPr/>
        </p:nvPicPr>
        <p:blipFill>
          <a:blip r:embed="rId4"/>
          <a:stretch>
            <a:fillRect/>
          </a:stretch>
        </p:blipFill>
        <p:spPr>
          <a:xfrm>
            <a:off x="3877129" y="1562927"/>
            <a:ext cx="3586138" cy="1684986"/>
          </a:xfrm>
          <a:prstGeom prst="rect">
            <a:avLst/>
          </a:prstGeom>
        </p:spPr>
      </p:pic>
    </p:spTree>
    <p:extLst>
      <p:ext uri="{BB962C8B-B14F-4D97-AF65-F5344CB8AC3E}">
        <p14:creationId xmlns:p14="http://schemas.microsoft.com/office/powerpoint/2010/main" val="249328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Modelo</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datos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38200" y="580381"/>
            <a:ext cx="68427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Dirección de filtro cruzado, se debe tener mucho cuidado con este dado que puede incrementar la </a:t>
            </a:r>
            <a:r>
              <a:rPr lang="es-ES" altLang="es-ES" sz="1800" dirty="0" err="1"/>
              <a:t>complejididad</a:t>
            </a:r>
            <a:r>
              <a:rPr lang="es-ES" altLang="es-ES" sz="1800" dirty="0"/>
              <a:t>, de los datos asociados, los resultados en la medida y los tiempos de respuesta.</a:t>
            </a:r>
          </a:p>
        </p:txBody>
      </p:sp>
      <p:sp>
        <p:nvSpPr>
          <p:cNvPr id="11" name="CuadroTexto 10">
            <a:extLst>
              <a:ext uri="{FF2B5EF4-FFF2-40B4-BE49-F238E27FC236}">
                <a16:creationId xmlns:a16="http://schemas.microsoft.com/office/drawing/2014/main" id="{C77F83ED-0258-4F7C-EDE7-7385CDB65FAA}"/>
              </a:ext>
            </a:extLst>
          </p:cNvPr>
          <p:cNvSpPr txBox="1"/>
          <p:nvPr/>
        </p:nvSpPr>
        <p:spPr>
          <a:xfrm>
            <a:off x="554474" y="3533237"/>
            <a:ext cx="4419600" cy="307777"/>
          </a:xfrm>
          <a:prstGeom prst="rect">
            <a:avLst/>
          </a:prstGeom>
          <a:noFill/>
        </p:spPr>
        <p:txBody>
          <a:bodyPr wrap="square">
            <a:spAutoFit/>
          </a:bodyPr>
          <a:lstStyle/>
          <a:p>
            <a:pPr>
              <a:buClrTx/>
            </a:pPr>
            <a:r>
              <a:rPr lang="es-ES" altLang="es-ES" sz="1400" dirty="0"/>
              <a:t>PBIX Reto de datos FP20</a:t>
            </a:r>
          </a:p>
        </p:txBody>
      </p:sp>
      <p:pic>
        <p:nvPicPr>
          <p:cNvPr id="6" name="Imagen 5">
            <a:extLst>
              <a:ext uri="{FF2B5EF4-FFF2-40B4-BE49-F238E27FC236}">
                <a16:creationId xmlns:a16="http://schemas.microsoft.com/office/drawing/2014/main" id="{6323713C-3971-E846-6F9C-B8504CB22A5F}"/>
              </a:ext>
            </a:extLst>
          </p:cNvPr>
          <p:cNvPicPr>
            <a:picLocks noChangeAspect="1"/>
          </p:cNvPicPr>
          <p:nvPr/>
        </p:nvPicPr>
        <p:blipFill>
          <a:blip r:embed="rId3"/>
          <a:stretch>
            <a:fillRect/>
          </a:stretch>
        </p:blipFill>
        <p:spPr>
          <a:xfrm>
            <a:off x="4571999" y="1881716"/>
            <a:ext cx="3463455" cy="1458513"/>
          </a:xfrm>
          <a:prstGeom prst="rect">
            <a:avLst/>
          </a:prstGeom>
        </p:spPr>
      </p:pic>
      <p:pic>
        <p:nvPicPr>
          <p:cNvPr id="14" name="Imagen 13">
            <a:extLst>
              <a:ext uri="{FF2B5EF4-FFF2-40B4-BE49-F238E27FC236}">
                <a16:creationId xmlns:a16="http://schemas.microsoft.com/office/drawing/2014/main" id="{7D0510C6-BB3D-0E52-453E-52F6CFD65E34}"/>
              </a:ext>
            </a:extLst>
          </p:cNvPr>
          <p:cNvPicPr>
            <a:picLocks noChangeAspect="1"/>
          </p:cNvPicPr>
          <p:nvPr/>
        </p:nvPicPr>
        <p:blipFill>
          <a:blip r:embed="rId4"/>
          <a:stretch>
            <a:fillRect/>
          </a:stretch>
        </p:blipFill>
        <p:spPr>
          <a:xfrm>
            <a:off x="1053488" y="1912699"/>
            <a:ext cx="3310496" cy="1385519"/>
          </a:xfrm>
          <a:prstGeom prst="rect">
            <a:avLst/>
          </a:prstGeom>
        </p:spPr>
      </p:pic>
      <p:pic>
        <p:nvPicPr>
          <p:cNvPr id="16" name="Gráfico 15" descr="Cerrar contorno">
            <a:extLst>
              <a:ext uri="{FF2B5EF4-FFF2-40B4-BE49-F238E27FC236}">
                <a16:creationId xmlns:a16="http://schemas.microsoft.com/office/drawing/2014/main" id="{5640447B-B9C4-8D54-7433-5CA79508B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5477" y="1919379"/>
            <a:ext cx="737594" cy="737594"/>
          </a:xfrm>
          <a:prstGeom prst="rect">
            <a:avLst/>
          </a:prstGeom>
        </p:spPr>
      </p:pic>
      <p:pic>
        <p:nvPicPr>
          <p:cNvPr id="18" name="Gráfico 17" descr="Manos aplaudiendo con relleno sólido">
            <a:extLst>
              <a:ext uri="{FF2B5EF4-FFF2-40B4-BE49-F238E27FC236}">
                <a16:creationId xmlns:a16="http://schemas.microsoft.com/office/drawing/2014/main" id="{D44F5D57-EBAF-E060-FF20-A01B16EFAB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500" y="1780710"/>
            <a:ext cx="756484" cy="756484"/>
          </a:xfrm>
          <a:prstGeom prst="rect">
            <a:avLst/>
          </a:prstGeom>
        </p:spPr>
      </p:pic>
    </p:spTree>
    <p:extLst>
      <p:ext uri="{BB962C8B-B14F-4D97-AF65-F5344CB8AC3E}">
        <p14:creationId xmlns:p14="http://schemas.microsoft.com/office/powerpoint/2010/main" val="2744372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Modelo</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datos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38200" y="718881"/>
            <a:ext cx="68427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Organizar la vista del modelo de datos en tipo cascada, es decir las dimensiones en la parte superior y las tablas de hechos en </a:t>
            </a:r>
            <a:r>
              <a:rPr lang="es-ES" altLang="es-ES" sz="1800" dirty="0" err="1"/>
              <a:t>lal</a:t>
            </a:r>
            <a:r>
              <a:rPr lang="es-ES" altLang="es-ES" sz="1800" dirty="0"/>
              <a:t> parte inferior será mucho más bonito su lectura.</a:t>
            </a:r>
          </a:p>
        </p:txBody>
      </p:sp>
      <p:sp>
        <p:nvSpPr>
          <p:cNvPr id="11" name="CuadroTexto 10">
            <a:extLst>
              <a:ext uri="{FF2B5EF4-FFF2-40B4-BE49-F238E27FC236}">
                <a16:creationId xmlns:a16="http://schemas.microsoft.com/office/drawing/2014/main" id="{C77F83ED-0258-4F7C-EDE7-7385CDB65FAA}"/>
              </a:ext>
            </a:extLst>
          </p:cNvPr>
          <p:cNvSpPr txBox="1"/>
          <p:nvPr/>
        </p:nvSpPr>
        <p:spPr>
          <a:xfrm>
            <a:off x="554474" y="3533237"/>
            <a:ext cx="4419600" cy="307777"/>
          </a:xfrm>
          <a:prstGeom prst="rect">
            <a:avLst/>
          </a:prstGeom>
          <a:noFill/>
        </p:spPr>
        <p:txBody>
          <a:bodyPr wrap="square">
            <a:spAutoFit/>
          </a:bodyPr>
          <a:lstStyle/>
          <a:p>
            <a:pPr>
              <a:buClrTx/>
            </a:pPr>
            <a:r>
              <a:rPr lang="es-ES" altLang="es-ES" sz="1400" dirty="0"/>
              <a:t>PBIX Reto de datos FP20</a:t>
            </a:r>
          </a:p>
        </p:txBody>
      </p:sp>
      <p:pic>
        <p:nvPicPr>
          <p:cNvPr id="8" name="Imagen 7">
            <a:extLst>
              <a:ext uri="{FF2B5EF4-FFF2-40B4-BE49-F238E27FC236}">
                <a16:creationId xmlns:a16="http://schemas.microsoft.com/office/drawing/2014/main" id="{EEDB6700-F58A-FC2F-BA7C-ABC9753E4286}"/>
              </a:ext>
            </a:extLst>
          </p:cNvPr>
          <p:cNvPicPr>
            <a:picLocks noChangeAspect="1"/>
          </p:cNvPicPr>
          <p:nvPr/>
        </p:nvPicPr>
        <p:blipFill>
          <a:blip r:embed="rId3"/>
          <a:stretch>
            <a:fillRect/>
          </a:stretch>
        </p:blipFill>
        <p:spPr>
          <a:xfrm>
            <a:off x="3198491" y="1964922"/>
            <a:ext cx="4206486" cy="2116409"/>
          </a:xfrm>
          <a:prstGeom prst="rect">
            <a:avLst/>
          </a:prstGeom>
        </p:spPr>
      </p:pic>
    </p:spTree>
    <p:extLst>
      <p:ext uri="{BB962C8B-B14F-4D97-AF65-F5344CB8AC3E}">
        <p14:creationId xmlns:p14="http://schemas.microsoft.com/office/powerpoint/2010/main" val="338096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363984" y="4640796"/>
            <a:ext cx="416031" cy="502704"/>
          </a:xfrm>
          <a:prstGeom prst="rect">
            <a:avLst/>
          </a:prstGeom>
        </p:spPr>
      </p:pic>
      <p:pic>
        <p:nvPicPr>
          <p:cNvPr id="13" name="Imagen 12"/>
          <p:cNvPicPr>
            <a:picLocks noChangeAspect="1"/>
          </p:cNvPicPr>
          <p:nvPr/>
        </p:nvPicPr>
        <p:blipFill>
          <a:blip r:embed="rId2"/>
          <a:stretch>
            <a:fillRect/>
          </a:stretch>
        </p:blipFill>
        <p:spPr>
          <a:xfrm>
            <a:off x="4661210" y="4589572"/>
            <a:ext cx="458423" cy="553928"/>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Modelo</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datos</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Rectangle 4">
            <a:extLst>
              <a:ext uri="{FF2B5EF4-FFF2-40B4-BE49-F238E27FC236}">
                <a16:creationId xmlns:a16="http://schemas.microsoft.com/office/drawing/2014/main" id="{323C16B4-BBA3-BF7D-4BF0-E2C263DB8651}"/>
              </a:ext>
            </a:extLst>
          </p:cNvPr>
          <p:cNvSpPr>
            <a:spLocks noChangeArrowheads="1"/>
          </p:cNvSpPr>
          <p:nvPr/>
        </p:nvSpPr>
        <p:spPr bwMode="auto">
          <a:xfrm>
            <a:off x="457200" y="441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EC34D1E-1698-30A7-ABF8-2DB8FD586F21}"/>
              </a:ext>
            </a:extLst>
          </p:cNvPr>
          <p:cNvSpPr>
            <a:spLocks noChangeArrowheads="1"/>
          </p:cNvSpPr>
          <p:nvPr/>
        </p:nvSpPr>
        <p:spPr bwMode="auto">
          <a:xfrm>
            <a:off x="457200" y="6804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t>
            </a: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Marcar una tabla como tabla de fechas en Power BI es crucial para optimizar el rendimiento al evitar tablas automáticas, garantizar compatibilidad con funciones DAX como TOTALYTD, y habilitar análisis temporales avanzados (e.g., ventas acumuladas, comparaciones anuales). También permite personalizar la tabla con columnas útiles (mes, trimestre, días laborables). Esto asegura consistencia y flexibilidad en tus cálculos relacionados con fechas.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2B3232CB-1998-0C9D-E8F2-DEE19F73CD19}"/>
              </a:ext>
            </a:extLst>
          </p:cNvPr>
          <p:cNvSpPr>
            <a:spLocks noChangeArrowheads="1"/>
          </p:cNvSpPr>
          <p:nvPr/>
        </p:nvSpPr>
        <p:spPr bwMode="auto">
          <a:xfrm>
            <a:off x="838200" y="995880"/>
            <a:ext cx="68427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es-ES" altLang="es-ES" sz="1800" dirty="0"/>
              <a:t>Ocultar columnas que el cliente final no necesita visualizar</a:t>
            </a:r>
          </a:p>
        </p:txBody>
      </p:sp>
      <p:sp>
        <p:nvSpPr>
          <p:cNvPr id="11" name="CuadroTexto 10">
            <a:extLst>
              <a:ext uri="{FF2B5EF4-FFF2-40B4-BE49-F238E27FC236}">
                <a16:creationId xmlns:a16="http://schemas.microsoft.com/office/drawing/2014/main" id="{C77F83ED-0258-4F7C-EDE7-7385CDB65FAA}"/>
              </a:ext>
            </a:extLst>
          </p:cNvPr>
          <p:cNvSpPr txBox="1"/>
          <p:nvPr/>
        </p:nvSpPr>
        <p:spPr>
          <a:xfrm>
            <a:off x="554474" y="3533237"/>
            <a:ext cx="4419600" cy="307777"/>
          </a:xfrm>
          <a:prstGeom prst="rect">
            <a:avLst/>
          </a:prstGeom>
          <a:noFill/>
        </p:spPr>
        <p:txBody>
          <a:bodyPr wrap="square">
            <a:spAutoFit/>
          </a:bodyPr>
          <a:lstStyle/>
          <a:p>
            <a:pPr>
              <a:buClrTx/>
            </a:pPr>
            <a:r>
              <a:rPr lang="es-ES" altLang="es-ES" sz="1400" dirty="0"/>
              <a:t>PBIX Reto de datos FP20</a:t>
            </a:r>
          </a:p>
        </p:txBody>
      </p:sp>
      <p:pic>
        <p:nvPicPr>
          <p:cNvPr id="6" name="Imagen 5">
            <a:extLst>
              <a:ext uri="{FF2B5EF4-FFF2-40B4-BE49-F238E27FC236}">
                <a16:creationId xmlns:a16="http://schemas.microsoft.com/office/drawing/2014/main" id="{DC8443DF-CF5C-34B1-3431-744A960E2DC0}"/>
              </a:ext>
            </a:extLst>
          </p:cNvPr>
          <p:cNvPicPr>
            <a:picLocks noChangeAspect="1"/>
          </p:cNvPicPr>
          <p:nvPr/>
        </p:nvPicPr>
        <p:blipFill>
          <a:blip r:embed="rId3"/>
          <a:srcRect r="76500" b="46893"/>
          <a:stretch/>
        </p:blipFill>
        <p:spPr>
          <a:xfrm>
            <a:off x="2970793" y="2385673"/>
            <a:ext cx="2148840" cy="1027356"/>
          </a:xfrm>
          <a:prstGeom prst="rect">
            <a:avLst/>
          </a:prstGeom>
        </p:spPr>
      </p:pic>
      <p:pic>
        <p:nvPicPr>
          <p:cNvPr id="12" name="Imagen 11">
            <a:extLst>
              <a:ext uri="{FF2B5EF4-FFF2-40B4-BE49-F238E27FC236}">
                <a16:creationId xmlns:a16="http://schemas.microsoft.com/office/drawing/2014/main" id="{7BD9BB22-AC2F-8BA2-2B2F-1027C4BF8B0F}"/>
              </a:ext>
            </a:extLst>
          </p:cNvPr>
          <p:cNvPicPr>
            <a:picLocks noChangeAspect="1"/>
          </p:cNvPicPr>
          <p:nvPr/>
        </p:nvPicPr>
        <p:blipFill>
          <a:blip r:embed="rId3"/>
          <a:srcRect l="72750"/>
          <a:stretch/>
        </p:blipFill>
        <p:spPr>
          <a:xfrm>
            <a:off x="5257800" y="1841593"/>
            <a:ext cx="2491740" cy="1934494"/>
          </a:xfrm>
          <a:prstGeom prst="rect">
            <a:avLst/>
          </a:prstGeom>
        </p:spPr>
      </p:pic>
    </p:spTree>
    <p:extLst>
      <p:ext uri="{BB962C8B-B14F-4D97-AF65-F5344CB8AC3E}">
        <p14:creationId xmlns:p14="http://schemas.microsoft.com/office/powerpoint/2010/main" val="938306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25</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Modelado</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en</a:t>
            </a:r>
            <a:r>
              <a:rPr lang="en-US" altLang="ko-KR" sz="2800" dirty="0">
                <a:solidFill>
                  <a:schemeClr val="accent5"/>
                </a:solidFill>
                <a:cs typeface="Arial" pitchFamily="34" charset="0"/>
              </a:rPr>
              <a:t> Power Query!!!!</a:t>
            </a:r>
            <a:endParaRPr lang="es-ES" sz="2800" dirty="0">
              <a:solidFill>
                <a:srgbClr val="FF0000"/>
              </a:solidFill>
              <a:latin typeface="Satisfy" panose="020B0604020202020204" charset="0"/>
            </a:endParaRPr>
          </a:p>
        </p:txBody>
      </p:sp>
      <p:sp>
        <p:nvSpPr>
          <p:cNvPr id="7" name="CuadroTexto 6">
            <a:extLst>
              <a:ext uri="{FF2B5EF4-FFF2-40B4-BE49-F238E27FC236}">
                <a16:creationId xmlns:a16="http://schemas.microsoft.com/office/drawing/2014/main" id="{95F34C2B-C5C6-D66D-132F-2F278081426D}"/>
              </a:ext>
            </a:extLst>
          </p:cNvPr>
          <p:cNvSpPr txBox="1"/>
          <p:nvPr/>
        </p:nvSpPr>
        <p:spPr>
          <a:xfrm>
            <a:off x="432325" y="958079"/>
            <a:ext cx="8828049" cy="829458"/>
          </a:xfrm>
          <a:prstGeom prst="rect">
            <a:avLst/>
          </a:prstGeom>
          <a:noFill/>
        </p:spPr>
        <p:txBody>
          <a:bodyPr wrap="square">
            <a:spAutoFit/>
          </a:bodyPr>
          <a:lstStyle/>
          <a:p>
            <a:pPr marL="685800">
              <a:lnSpc>
                <a:spcPct val="116000"/>
              </a:lnSpc>
            </a:pPr>
            <a:r>
              <a:rPr lang="es-ES" sz="1400" dirty="0">
                <a:effectLst/>
                <a:latin typeface="Aptos" panose="020B0004020202020204" pitchFamily="34" charset="0"/>
                <a:ea typeface="Aptos" panose="020B0004020202020204" pitchFamily="34" charset="0"/>
                <a:cs typeface="Times New Roman" panose="02020603050405020304" pitchFamily="18" charset="0"/>
              </a:rPr>
              <a:t>Caso Práctico. </a:t>
            </a:r>
          </a:p>
          <a:p>
            <a:pPr marL="685800">
              <a:lnSpc>
                <a:spcPct val="116000"/>
              </a:lnSpc>
            </a:pPr>
            <a:endParaRPr lang="es-ES" sz="1400" dirty="0">
              <a:effectLst/>
              <a:latin typeface="Aptos" panose="020B0004020202020204" pitchFamily="34" charset="0"/>
              <a:ea typeface="Aptos" panose="020B0004020202020204" pitchFamily="34" charset="0"/>
              <a:cs typeface="Times New Roman" panose="02020603050405020304" pitchFamily="18" charset="0"/>
            </a:endParaRPr>
          </a:p>
          <a:p>
            <a:pPr marL="685800">
              <a:lnSpc>
                <a:spcPct val="116000"/>
              </a:lnSpc>
            </a:pPr>
            <a:r>
              <a:rPr lang="es-ES" sz="1400" dirty="0">
                <a:effectLst/>
                <a:latin typeface="Aptos" panose="020B0004020202020204" pitchFamily="34" charset="0"/>
                <a:ea typeface="Aptos" panose="020B0004020202020204" pitchFamily="34" charset="0"/>
                <a:cs typeface="Times New Roman" panose="02020603050405020304" pitchFamily="18" charset="0"/>
              </a:rPr>
              <a:t>Creando un modelo de datos desde cero en </a:t>
            </a:r>
            <a:r>
              <a:rPr lang="es-ES" sz="1400" dirty="0" err="1">
                <a:effectLst/>
                <a:latin typeface="Aptos" panose="020B0004020202020204" pitchFamily="34" charset="0"/>
                <a:ea typeface="Aptos" panose="020B0004020202020204" pitchFamily="34" charset="0"/>
                <a:cs typeface="Times New Roman" panose="02020603050405020304" pitchFamily="18" charset="0"/>
              </a:rPr>
              <a:t>power</a:t>
            </a:r>
            <a:r>
              <a:rPr lang="es-ES" sz="1400" dirty="0">
                <a:effectLst/>
                <a:latin typeface="Aptos" panose="020B0004020202020204" pitchFamily="34" charset="0"/>
                <a:ea typeface="Aptos" panose="020B0004020202020204" pitchFamily="34" charset="0"/>
                <a:cs typeface="Times New Roman" panose="02020603050405020304" pitchFamily="18" charset="0"/>
              </a:rPr>
              <a:t> </a:t>
            </a:r>
            <a:r>
              <a:rPr lang="es-ES" sz="1400" dirty="0" err="1">
                <a:effectLst/>
                <a:latin typeface="Aptos" panose="020B0004020202020204" pitchFamily="34" charset="0"/>
                <a:ea typeface="Aptos" panose="020B0004020202020204" pitchFamily="34" charset="0"/>
                <a:cs typeface="Times New Roman" panose="02020603050405020304" pitchFamily="18" charset="0"/>
              </a:rPr>
              <a:t>query</a:t>
            </a:r>
            <a:r>
              <a:rPr lang="es-ES" sz="14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844375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26</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4" name="CuadroTexto 3">
            <a:extLst>
              <a:ext uri="{FF2B5EF4-FFF2-40B4-BE49-F238E27FC236}">
                <a16:creationId xmlns:a16="http://schemas.microsoft.com/office/drawing/2014/main" id="{A66BEABC-0E07-C054-7036-EC3881C937BC}"/>
              </a:ext>
            </a:extLst>
          </p:cNvPr>
          <p:cNvSpPr txBox="1"/>
          <p:nvPr/>
        </p:nvSpPr>
        <p:spPr>
          <a:xfrm>
            <a:off x="486936" y="630977"/>
            <a:ext cx="8828049" cy="1579278"/>
          </a:xfrm>
          <a:prstGeom prst="rect">
            <a:avLst/>
          </a:prstGeom>
          <a:noFill/>
        </p:spPr>
        <p:txBody>
          <a:bodyPr wrap="square">
            <a:spAutoFit/>
          </a:bodyPr>
          <a:lstStyle/>
          <a:p>
            <a:pPr marL="685800">
              <a:lnSpc>
                <a:spcPct val="116000"/>
              </a:lnSpc>
            </a:pPr>
            <a:r>
              <a:rPr lang="es-ES" sz="1400" dirty="0" err="1">
                <a:effectLst/>
                <a:latin typeface="Aptos" panose="020B0004020202020204" pitchFamily="34" charset="0"/>
                <a:ea typeface="Aptos" panose="020B0004020202020204" pitchFamily="34" charset="0"/>
                <a:cs typeface="Times New Roman" panose="02020603050405020304" pitchFamily="18" charset="0"/>
              </a:rPr>
              <a:t>Tips</a:t>
            </a:r>
            <a:r>
              <a:rPr lang="es-ES" sz="1400" dirty="0">
                <a:effectLst/>
                <a:latin typeface="Aptos" panose="020B0004020202020204" pitchFamily="34" charset="0"/>
                <a:ea typeface="Aptos" panose="020B0004020202020204" pitchFamily="34" charset="0"/>
                <a:cs typeface="Times New Roman" panose="02020603050405020304" pitchFamily="18" charset="0"/>
              </a:rPr>
              <a:t> de </a:t>
            </a:r>
            <a:r>
              <a:rPr lang="es-ES" sz="1400" dirty="0" err="1">
                <a:effectLst/>
                <a:latin typeface="Aptos" panose="020B0004020202020204" pitchFamily="34" charset="0"/>
                <a:ea typeface="Aptos" panose="020B0004020202020204" pitchFamily="34" charset="0"/>
                <a:cs typeface="Times New Roman" panose="02020603050405020304" pitchFamily="18" charset="0"/>
              </a:rPr>
              <a:t>dax</a:t>
            </a:r>
            <a:r>
              <a:rPr lang="es-ES" sz="1400" dirty="0">
                <a:effectLst/>
                <a:latin typeface="Aptos" panose="020B0004020202020204" pitchFamily="34" charset="0"/>
                <a:ea typeface="Aptos" panose="020B0004020202020204" pitchFamily="34" charset="0"/>
                <a:cs typeface="Times New Roman" panose="02020603050405020304" pitchFamily="18" charset="0"/>
              </a:rPr>
              <a:t> </a:t>
            </a:r>
          </a:p>
          <a:p>
            <a:pPr marL="685800">
              <a:lnSpc>
                <a:spcPct val="116000"/>
              </a:lnSpc>
            </a:pPr>
            <a:r>
              <a:rPr lang="es-ES" sz="1400" dirty="0">
                <a:effectLst/>
                <a:latin typeface="Aptos" panose="020B0004020202020204" pitchFamily="34" charset="0"/>
                <a:ea typeface="Aptos" panose="020B0004020202020204" pitchFamily="34" charset="0"/>
                <a:cs typeface="Times New Roman" panose="02020603050405020304" pitchFamily="18" charset="0"/>
              </a:rPr>
              <a:t>Cosas básicas.</a:t>
            </a:r>
          </a:p>
          <a:p>
            <a:pPr marL="971550" indent="-285750">
              <a:lnSpc>
                <a:spcPct val="116000"/>
              </a:lnSpc>
              <a:buFont typeface="Arial" panose="020B0604020202020204" pitchFamily="34" charset="0"/>
              <a:buChar char="•"/>
            </a:pPr>
            <a:r>
              <a:rPr lang="es-ES" sz="1400" dirty="0">
                <a:effectLst/>
                <a:latin typeface="Aptos" panose="020B0004020202020204" pitchFamily="34" charset="0"/>
                <a:ea typeface="Aptos" panose="020B0004020202020204" pitchFamily="34" charset="0"/>
                <a:cs typeface="Times New Roman" panose="02020603050405020304" pitchFamily="18" charset="0"/>
              </a:rPr>
              <a:t>Editar misma palabra en múltiples líneas CRTL+SHIFT+L</a:t>
            </a:r>
          </a:p>
          <a:p>
            <a:pPr marL="971550" indent="-285750">
              <a:lnSpc>
                <a:spcPct val="116000"/>
              </a:lnSpc>
              <a:buFont typeface="Arial" panose="020B0604020202020204" pitchFamily="34" charset="0"/>
              <a:buChar char="•"/>
            </a:pPr>
            <a:r>
              <a:rPr lang="es-ES" sz="1400" dirty="0">
                <a:effectLst/>
                <a:latin typeface="Aptos" panose="020B0004020202020204" pitchFamily="34" charset="0"/>
                <a:ea typeface="Aptos" panose="020B0004020202020204" pitchFamily="34" charset="0"/>
                <a:cs typeface="Times New Roman" panose="02020603050405020304" pitchFamily="18" charset="0"/>
              </a:rPr>
              <a:t>Añadir un prefijo @ al nombre de la columna de la tabla virtual, para que sea de mejor manera llamada y tenga muchos más sentido el dato.</a:t>
            </a:r>
          </a:p>
          <a:p>
            <a:pPr marL="685800">
              <a:lnSpc>
                <a:spcPct val="116000"/>
              </a:lnSpc>
              <a:spcAft>
                <a:spcPts val="800"/>
              </a:spcAft>
            </a:pPr>
            <a:r>
              <a:rPr lang="es-ES" sz="1400" dirty="0">
                <a:effectLst/>
                <a:latin typeface="Aptos" panose="020B0004020202020204" pitchFamily="34" charset="0"/>
                <a:ea typeface="Aptos" panose="020B0004020202020204" pitchFamily="34" charset="0"/>
                <a:cs typeface="Times New Roman" panose="02020603050405020304" pitchFamily="18" charset="0"/>
              </a:rPr>
              <a:t>Ejemplo máximo ventas  minorista </a:t>
            </a:r>
          </a:p>
        </p:txBody>
      </p:sp>
      <p:sp>
        <p:nvSpPr>
          <p:cNvPr id="5" name="CuadroTexto 4">
            <a:extLst>
              <a:ext uri="{FF2B5EF4-FFF2-40B4-BE49-F238E27FC236}">
                <a16:creationId xmlns:a16="http://schemas.microsoft.com/office/drawing/2014/main" id="{6E5D6B43-FDC7-EFDD-0611-080293182D4E}"/>
              </a:ext>
            </a:extLst>
          </p:cNvPr>
          <p:cNvSpPr txBox="1"/>
          <p:nvPr/>
        </p:nvSpPr>
        <p:spPr>
          <a:xfrm>
            <a:off x="1903625" y="3878585"/>
            <a:ext cx="4419600" cy="307777"/>
          </a:xfrm>
          <a:prstGeom prst="rect">
            <a:avLst/>
          </a:prstGeom>
          <a:noFill/>
        </p:spPr>
        <p:txBody>
          <a:bodyPr wrap="square">
            <a:spAutoFit/>
          </a:bodyPr>
          <a:lstStyle/>
          <a:p>
            <a:pPr>
              <a:buClrTx/>
            </a:pPr>
            <a:r>
              <a:rPr lang="es-ES" altLang="es-ES" sz="1400" dirty="0"/>
              <a:t>PBIX Reto de datos FP20</a:t>
            </a:r>
          </a:p>
        </p:txBody>
      </p:sp>
      <p:pic>
        <p:nvPicPr>
          <p:cNvPr id="8" name="Imagen 7">
            <a:extLst>
              <a:ext uri="{FF2B5EF4-FFF2-40B4-BE49-F238E27FC236}">
                <a16:creationId xmlns:a16="http://schemas.microsoft.com/office/drawing/2014/main" id="{0CF53FB7-72CB-689B-294E-1BDD2F52811A}"/>
              </a:ext>
            </a:extLst>
          </p:cNvPr>
          <p:cNvPicPr>
            <a:picLocks noChangeAspect="1"/>
          </p:cNvPicPr>
          <p:nvPr/>
        </p:nvPicPr>
        <p:blipFill>
          <a:blip r:embed="rId2"/>
          <a:stretch>
            <a:fillRect/>
          </a:stretch>
        </p:blipFill>
        <p:spPr>
          <a:xfrm>
            <a:off x="4133386" y="1987906"/>
            <a:ext cx="3617678" cy="1890679"/>
          </a:xfrm>
          <a:prstGeom prst="rect">
            <a:avLst/>
          </a:prstGeom>
        </p:spPr>
      </p:pic>
      <p:pic>
        <p:nvPicPr>
          <p:cNvPr id="10" name="Imagen 9">
            <a:extLst>
              <a:ext uri="{FF2B5EF4-FFF2-40B4-BE49-F238E27FC236}">
                <a16:creationId xmlns:a16="http://schemas.microsoft.com/office/drawing/2014/main" id="{C7CC0E1A-AB05-80FA-6485-5783C9ACAE12}"/>
              </a:ext>
            </a:extLst>
          </p:cNvPr>
          <p:cNvPicPr>
            <a:picLocks noChangeAspect="1"/>
          </p:cNvPicPr>
          <p:nvPr/>
        </p:nvPicPr>
        <p:blipFill>
          <a:blip r:embed="rId3"/>
          <a:stretch>
            <a:fillRect/>
          </a:stretch>
        </p:blipFill>
        <p:spPr>
          <a:xfrm>
            <a:off x="1112905" y="2247626"/>
            <a:ext cx="2645492" cy="1505847"/>
          </a:xfrm>
          <a:prstGeom prst="rect">
            <a:avLst/>
          </a:prstGeom>
        </p:spPr>
      </p:pic>
    </p:spTree>
    <p:extLst>
      <p:ext uri="{BB962C8B-B14F-4D97-AF65-F5344CB8AC3E}">
        <p14:creationId xmlns:p14="http://schemas.microsoft.com/office/powerpoint/2010/main" val="602831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27</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4" name="CuadroTexto 3">
            <a:extLst>
              <a:ext uri="{FF2B5EF4-FFF2-40B4-BE49-F238E27FC236}">
                <a16:creationId xmlns:a16="http://schemas.microsoft.com/office/drawing/2014/main" id="{A66BEABC-0E07-C054-7036-EC3881C937BC}"/>
              </a:ext>
            </a:extLst>
          </p:cNvPr>
          <p:cNvSpPr txBox="1"/>
          <p:nvPr/>
        </p:nvSpPr>
        <p:spPr>
          <a:xfrm>
            <a:off x="486937" y="630977"/>
            <a:ext cx="7422996" cy="1079398"/>
          </a:xfrm>
          <a:prstGeom prst="rect">
            <a:avLst/>
          </a:prstGeom>
          <a:noFill/>
        </p:spPr>
        <p:txBody>
          <a:bodyPr wrap="square">
            <a:spAutoFit/>
          </a:bodyPr>
          <a:lstStyle/>
          <a:p>
            <a:pPr marL="685800">
              <a:lnSpc>
                <a:spcPct val="116000"/>
              </a:lnSpc>
            </a:pPr>
            <a:r>
              <a:rPr lang="es-ES" dirty="0">
                <a:latin typeface="Aptos" panose="020B0004020202020204" pitchFamily="34" charset="0"/>
                <a:ea typeface="Aptos" panose="020B0004020202020204" pitchFamily="34" charset="0"/>
                <a:cs typeface="Times New Roman" panose="02020603050405020304" pitchFamily="18" charset="0"/>
              </a:rPr>
              <a:t>Crear una carpeta de medidas, es fundamental dado que se necesita tener las medidas organizadas , en una tabla.</a:t>
            </a:r>
          </a:p>
          <a:p>
            <a:pPr marL="685800">
              <a:lnSpc>
                <a:spcPct val="116000"/>
              </a:lnSpc>
            </a:pPr>
            <a:endParaRPr lang="es-ES" sz="1400" dirty="0">
              <a:effectLst/>
              <a:latin typeface="Aptos" panose="020B0004020202020204" pitchFamily="34" charset="0"/>
              <a:ea typeface="Aptos" panose="020B0004020202020204" pitchFamily="34" charset="0"/>
              <a:cs typeface="Times New Roman" panose="02020603050405020304" pitchFamily="18" charset="0"/>
            </a:endParaRPr>
          </a:p>
          <a:p>
            <a:pPr marL="685800">
              <a:lnSpc>
                <a:spcPct val="116000"/>
              </a:lnSpc>
            </a:pPr>
            <a:r>
              <a:rPr lang="es-ES" dirty="0">
                <a:latin typeface="Aptos" panose="020B0004020202020204" pitchFamily="34" charset="0"/>
                <a:ea typeface="Aptos" panose="020B0004020202020204" pitchFamily="34" charset="0"/>
                <a:cs typeface="Times New Roman" panose="02020603050405020304" pitchFamily="18" charset="0"/>
              </a:rPr>
              <a:t>Pero dentro de la tabla , en carpetas.</a:t>
            </a:r>
            <a:endParaRPr lang="es-E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1903625" y="3878585"/>
            <a:ext cx="4419600" cy="307777"/>
          </a:xfrm>
          <a:prstGeom prst="rect">
            <a:avLst/>
          </a:prstGeom>
          <a:noFill/>
        </p:spPr>
        <p:txBody>
          <a:bodyPr wrap="square">
            <a:spAutoFit/>
          </a:bodyPr>
          <a:lstStyle/>
          <a:p>
            <a:pPr>
              <a:buClrTx/>
            </a:pPr>
            <a:r>
              <a:rPr lang="es-ES" altLang="es-ES" sz="1400" dirty="0"/>
              <a:t>PBIX Reto de datos FP20</a:t>
            </a:r>
          </a:p>
        </p:txBody>
      </p:sp>
      <p:pic>
        <p:nvPicPr>
          <p:cNvPr id="7" name="Imagen 6">
            <a:extLst>
              <a:ext uri="{FF2B5EF4-FFF2-40B4-BE49-F238E27FC236}">
                <a16:creationId xmlns:a16="http://schemas.microsoft.com/office/drawing/2014/main" id="{9A9961EB-9BFA-9304-ADE2-2923C97B2B7B}"/>
              </a:ext>
            </a:extLst>
          </p:cNvPr>
          <p:cNvPicPr>
            <a:picLocks noChangeAspect="1"/>
          </p:cNvPicPr>
          <p:nvPr/>
        </p:nvPicPr>
        <p:blipFill>
          <a:blip r:embed="rId2"/>
          <a:stretch>
            <a:fillRect/>
          </a:stretch>
        </p:blipFill>
        <p:spPr>
          <a:xfrm>
            <a:off x="4958834" y="1096839"/>
            <a:ext cx="2860636" cy="2229270"/>
          </a:xfrm>
          <a:prstGeom prst="rect">
            <a:avLst/>
          </a:prstGeom>
        </p:spPr>
      </p:pic>
      <p:pic>
        <p:nvPicPr>
          <p:cNvPr id="11" name="Imagen 10">
            <a:extLst>
              <a:ext uri="{FF2B5EF4-FFF2-40B4-BE49-F238E27FC236}">
                <a16:creationId xmlns:a16="http://schemas.microsoft.com/office/drawing/2014/main" id="{0868005C-2D6B-0AC2-704F-0789B53F2348}"/>
              </a:ext>
            </a:extLst>
          </p:cNvPr>
          <p:cNvPicPr>
            <a:picLocks noChangeAspect="1"/>
          </p:cNvPicPr>
          <p:nvPr/>
        </p:nvPicPr>
        <p:blipFill>
          <a:blip r:embed="rId3"/>
          <a:stretch>
            <a:fillRect/>
          </a:stretch>
        </p:blipFill>
        <p:spPr>
          <a:xfrm>
            <a:off x="1114464" y="2020947"/>
            <a:ext cx="3162741" cy="381053"/>
          </a:xfrm>
          <a:prstGeom prst="rect">
            <a:avLst/>
          </a:prstGeom>
        </p:spPr>
      </p:pic>
      <p:pic>
        <p:nvPicPr>
          <p:cNvPr id="13" name="Imagen 12">
            <a:extLst>
              <a:ext uri="{FF2B5EF4-FFF2-40B4-BE49-F238E27FC236}">
                <a16:creationId xmlns:a16="http://schemas.microsoft.com/office/drawing/2014/main" id="{BC2ED846-F71D-57F9-8186-2E6702EE4BE4}"/>
              </a:ext>
            </a:extLst>
          </p:cNvPr>
          <p:cNvPicPr>
            <a:picLocks noChangeAspect="1"/>
          </p:cNvPicPr>
          <p:nvPr/>
        </p:nvPicPr>
        <p:blipFill>
          <a:blip r:embed="rId4"/>
          <a:stretch>
            <a:fillRect/>
          </a:stretch>
        </p:blipFill>
        <p:spPr>
          <a:xfrm>
            <a:off x="1083325" y="2571750"/>
            <a:ext cx="3115110" cy="514422"/>
          </a:xfrm>
          <a:prstGeom prst="rect">
            <a:avLst/>
          </a:prstGeom>
        </p:spPr>
      </p:pic>
    </p:spTree>
    <p:extLst>
      <p:ext uri="{BB962C8B-B14F-4D97-AF65-F5344CB8AC3E}">
        <p14:creationId xmlns:p14="http://schemas.microsoft.com/office/powerpoint/2010/main" val="219052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28</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4" name="CuadroTexto 3">
            <a:extLst>
              <a:ext uri="{FF2B5EF4-FFF2-40B4-BE49-F238E27FC236}">
                <a16:creationId xmlns:a16="http://schemas.microsoft.com/office/drawing/2014/main" id="{A66BEABC-0E07-C054-7036-EC3881C937BC}"/>
              </a:ext>
            </a:extLst>
          </p:cNvPr>
          <p:cNvSpPr txBox="1"/>
          <p:nvPr/>
        </p:nvSpPr>
        <p:spPr>
          <a:xfrm>
            <a:off x="486937" y="630977"/>
            <a:ext cx="7422996" cy="329577"/>
          </a:xfrm>
          <a:prstGeom prst="rect">
            <a:avLst/>
          </a:prstGeom>
          <a:noFill/>
        </p:spPr>
        <p:txBody>
          <a:bodyPr wrap="square">
            <a:spAutoFit/>
          </a:bodyPr>
          <a:lstStyle/>
          <a:p>
            <a:pPr marL="685800">
              <a:lnSpc>
                <a:spcPct val="116000"/>
              </a:lnSpc>
            </a:pPr>
            <a:r>
              <a:rPr lang="es-ES" dirty="0">
                <a:latin typeface="Aptos" panose="020B0004020202020204" pitchFamily="34" charset="0"/>
                <a:ea typeface="Aptos" panose="020B0004020202020204" pitchFamily="34" charset="0"/>
                <a:cs typeface="Times New Roman" panose="02020603050405020304" pitchFamily="18" charset="0"/>
              </a:rPr>
              <a:t>Utilizar variable en nuestras medidas optimiza el caso de uso de las medidas</a:t>
            </a:r>
            <a:endParaRPr lang="es-E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pic>
        <p:nvPicPr>
          <p:cNvPr id="8" name="Imagen 7">
            <a:extLst>
              <a:ext uri="{FF2B5EF4-FFF2-40B4-BE49-F238E27FC236}">
                <a16:creationId xmlns:a16="http://schemas.microsoft.com/office/drawing/2014/main" id="{8D69E265-41BC-6FDC-2F6D-C22D281D9E92}"/>
              </a:ext>
            </a:extLst>
          </p:cNvPr>
          <p:cNvPicPr>
            <a:picLocks noChangeAspect="1"/>
          </p:cNvPicPr>
          <p:nvPr/>
        </p:nvPicPr>
        <p:blipFill>
          <a:blip r:embed="rId2"/>
          <a:stretch>
            <a:fillRect/>
          </a:stretch>
        </p:blipFill>
        <p:spPr>
          <a:xfrm>
            <a:off x="1241760" y="1021295"/>
            <a:ext cx="3717074" cy="2985680"/>
          </a:xfrm>
          <a:prstGeom prst="rect">
            <a:avLst/>
          </a:prstGeom>
        </p:spPr>
      </p:pic>
      <p:sp>
        <p:nvSpPr>
          <p:cNvPr id="10" name="CuadroTexto 9">
            <a:extLst>
              <a:ext uri="{FF2B5EF4-FFF2-40B4-BE49-F238E27FC236}">
                <a16:creationId xmlns:a16="http://schemas.microsoft.com/office/drawing/2014/main" id="{805B8DAB-CCB4-C478-B2EF-F330A28B546E}"/>
              </a:ext>
            </a:extLst>
          </p:cNvPr>
          <p:cNvSpPr txBox="1"/>
          <p:nvPr/>
        </p:nvSpPr>
        <p:spPr>
          <a:xfrm>
            <a:off x="5163015" y="1417881"/>
            <a:ext cx="3349083" cy="738664"/>
          </a:xfrm>
          <a:prstGeom prst="rect">
            <a:avLst/>
          </a:prstGeom>
          <a:noFill/>
        </p:spPr>
        <p:txBody>
          <a:bodyPr wrap="square">
            <a:spAutoFit/>
          </a:bodyPr>
          <a:lstStyle/>
          <a:p>
            <a:r>
              <a:rPr lang="es-ES" dirty="0"/>
              <a:t>Esta medida es un ejemplo avanzado de cómo usar DAX para agregar lógica de negocio detallada en los reportes.</a:t>
            </a:r>
          </a:p>
        </p:txBody>
      </p:sp>
      <p:sp>
        <p:nvSpPr>
          <p:cNvPr id="12" name="CuadroTexto 11">
            <a:extLst>
              <a:ext uri="{FF2B5EF4-FFF2-40B4-BE49-F238E27FC236}">
                <a16:creationId xmlns:a16="http://schemas.microsoft.com/office/drawing/2014/main" id="{CACE21A0-7A51-322E-F470-C4D6E078B3D1}"/>
              </a:ext>
            </a:extLst>
          </p:cNvPr>
          <p:cNvSpPr txBox="1"/>
          <p:nvPr/>
        </p:nvSpPr>
        <p:spPr>
          <a:xfrm>
            <a:off x="5233640" y="2274248"/>
            <a:ext cx="3349083" cy="954107"/>
          </a:xfrm>
          <a:prstGeom prst="rect">
            <a:avLst/>
          </a:prstGeom>
          <a:noFill/>
        </p:spPr>
        <p:txBody>
          <a:bodyPr wrap="square">
            <a:spAutoFit/>
          </a:bodyPr>
          <a:lstStyle/>
          <a:p>
            <a:r>
              <a:rPr lang="es-ES" dirty="0"/>
              <a:t>Buena práctica es colocarle _ antes de cada nombre de variable , se vuelve más fácil , llamarlas  y utilizar la que necesite en cada caso.</a:t>
            </a:r>
          </a:p>
        </p:txBody>
      </p:sp>
    </p:spTree>
    <p:extLst>
      <p:ext uri="{BB962C8B-B14F-4D97-AF65-F5344CB8AC3E}">
        <p14:creationId xmlns:p14="http://schemas.microsoft.com/office/powerpoint/2010/main" val="53418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29</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
        <p:nvSpPr>
          <p:cNvPr id="10" name="CuadroTexto 9">
            <a:extLst>
              <a:ext uri="{FF2B5EF4-FFF2-40B4-BE49-F238E27FC236}">
                <a16:creationId xmlns:a16="http://schemas.microsoft.com/office/drawing/2014/main" id="{805B8DAB-CCB4-C478-B2EF-F330A28B546E}"/>
              </a:ext>
            </a:extLst>
          </p:cNvPr>
          <p:cNvSpPr txBox="1"/>
          <p:nvPr/>
        </p:nvSpPr>
        <p:spPr>
          <a:xfrm>
            <a:off x="992459" y="713442"/>
            <a:ext cx="6709317" cy="523220"/>
          </a:xfrm>
          <a:prstGeom prst="rect">
            <a:avLst/>
          </a:prstGeom>
          <a:noFill/>
        </p:spPr>
        <p:txBody>
          <a:bodyPr wrap="square">
            <a:spAutoFit/>
          </a:bodyPr>
          <a:lstStyle/>
          <a:p>
            <a:r>
              <a:rPr lang="es-ES" dirty="0"/>
              <a:t>Colocar , la descripción de la medida, comentarios de la medida explican do brevemente de que se trata.</a:t>
            </a:r>
          </a:p>
        </p:txBody>
      </p:sp>
      <p:pic>
        <p:nvPicPr>
          <p:cNvPr id="7" name="Imagen 6">
            <a:extLst>
              <a:ext uri="{FF2B5EF4-FFF2-40B4-BE49-F238E27FC236}">
                <a16:creationId xmlns:a16="http://schemas.microsoft.com/office/drawing/2014/main" id="{2FA38422-C506-0B9E-0482-3CE4A20D75BD}"/>
              </a:ext>
            </a:extLst>
          </p:cNvPr>
          <p:cNvPicPr>
            <a:picLocks noChangeAspect="1"/>
          </p:cNvPicPr>
          <p:nvPr/>
        </p:nvPicPr>
        <p:blipFill>
          <a:blip r:embed="rId2"/>
          <a:stretch>
            <a:fillRect/>
          </a:stretch>
        </p:blipFill>
        <p:spPr>
          <a:xfrm>
            <a:off x="3347702" y="2109422"/>
            <a:ext cx="2934109" cy="562053"/>
          </a:xfrm>
          <a:prstGeom prst="rect">
            <a:avLst/>
          </a:prstGeom>
        </p:spPr>
      </p:pic>
      <p:pic>
        <p:nvPicPr>
          <p:cNvPr id="11" name="Imagen 10">
            <a:extLst>
              <a:ext uri="{FF2B5EF4-FFF2-40B4-BE49-F238E27FC236}">
                <a16:creationId xmlns:a16="http://schemas.microsoft.com/office/drawing/2014/main" id="{FF55A4CF-31A2-88D9-BD7C-D61211045865}"/>
              </a:ext>
            </a:extLst>
          </p:cNvPr>
          <p:cNvPicPr>
            <a:picLocks noChangeAspect="1"/>
          </p:cNvPicPr>
          <p:nvPr/>
        </p:nvPicPr>
        <p:blipFill>
          <a:blip r:embed="rId3"/>
          <a:stretch>
            <a:fillRect/>
          </a:stretch>
        </p:blipFill>
        <p:spPr>
          <a:xfrm>
            <a:off x="992459" y="1549349"/>
            <a:ext cx="2101380" cy="2095393"/>
          </a:xfrm>
          <a:prstGeom prst="rect">
            <a:avLst/>
          </a:prstGeom>
        </p:spPr>
      </p:pic>
      <p:pic>
        <p:nvPicPr>
          <p:cNvPr id="13" name="Imagen 12">
            <a:extLst>
              <a:ext uri="{FF2B5EF4-FFF2-40B4-BE49-F238E27FC236}">
                <a16:creationId xmlns:a16="http://schemas.microsoft.com/office/drawing/2014/main" id="{9A726E16-F8DA-90DE-1B13-EED52347B920}"/>
              </a:ext>
            </a:extLst>
          </p:cNvPr>
          <p:cNvPicPr>
            <a:picLocks noChangeAspect="1"/>
          </p:cNvPicPr>
          <p:nvPr/>
        </p:nvPicPr>
        <p:blipFill>
          <a:blip r:embed="rId4"/>
          <a:stretch>
            <a:fillRect/>
          </a:stretch>
        </p:blipFill>
        <p:spPr>
          <a:xfrm>
            <a:off x="3347702" y="3069906"/>
            <a:ext cx="4354074" cy="557066"/>
          </a:xfrm>
          <a:prstGeom prst="rect">
            <a:avLst/>
          </a:prstGeom>
        </p:spPr>
      </p:pic>
    </p:spTree>
    <p:extLst>
      <p:ext uri="{BB962C8B-B14F-4D97-AF65-F5344CB8AC3E}">
        <p14:creationId xmlns:p14="http://schemas.microsoft.com/office/powerpoint/2010/main" val="7493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981127" y="2336850"/>
            <a:ext cx="1980147" cy="2603041"/>
          </a:xfrm>
          <a:prstGeom prst="rect">
            <a:avLst/>
          </a:prstGeom>
        </p:spPr>
      </p:pic>
      <p:sp>
        <p:nvSpPr>
          <p:cNvPr id="356" name="Google Shape;356;p17"/>
          <p:cNvSpPr txBox="1">
            <a:spLocks noGrp="1"/>
          </p:cNvSpPr>
          <p:nvPr>
            <p:ph type="title"/>
          </p:nvPr>
        </p:nvSpPr>
        <p:spPr>
          <a:xfrm>
            <a:off x="1346786" y="194067"/>
            <a:ext cx="7861621" cy="884466"/>
          </a:xfrm>
          <a:prstGeom prst="rect">
            <a:avLst/>
          </a:prstGeom>
          <a:noFill/>
        </p:spPr>
        <p:txBody>
          <a:bodyPr spcFirstLastPara="1" wrap="square" lIns="91425" tIns="91425" rIns="91425" bIns="91425" anchor="b" anchorCtr="0">
            <a:noAutofit/>
          </a:bodyPr>
          <a:lstStyle/>
          <a:p>
            <a:pPr>
              <a:spcBef>
                <a:spcPts val="0"/>
              </a:spcBef>
            </a:pPr>
            <a:r>
              <a:rPr lang="es-ES" sz="3600" dirty="0">
                <a:solidFill>
                  <a:srgbClr val="FF0000"/>
                </a:solidFill>
                <a:latin typeface="Satisfy" panose="020B0604020202020204" charset="0"/>
              </a:rPr>
              <a:t>Embajador del reto de datos fp20analytics</a:t>
            </a:r>
            <a:endParaRPr sz="3600" dirty="0">
              <a:solidFill>
                <a:srgbClr val="FF0000"/>
              </a:solidFill>
              <a:latin typeface="Satisfy" panose="020B0604020202020204" charset="0"/>
            </a:endParaRPr>
          </a:p>
        </p:txBody>
      </p:sp>
      <p:sp>
        <p:nvSpPr>
          <p:cNvPr id="359" name="Google Shape;359;p17"/>
          <p:cNvSpPr txBox="1">
            <a:spLocks noGrp="1"/>
          </p:cNvSpPr>
          <p:nvPr>
            <p:ph type="sldNum" idx="4294967295"/>
          </p:nvPr>
        </p:nvSpPr>
        <p:spPr>
          <a:xfrm>
            <a:off x="8579857" y="4715946"/>
            <a:ext cx="549275" cy="393700"/>
          </a:xfrm>
          <a:prstGeom prst="rect">
            <a:avLst/>
          </a:prstGeom>
        </p:spPr>
        <p:txBody>
          <a:bodyPr spcFirstLastPara="1" wrap="square" lIns="91425" tIns="91425" rIns="91425" bIns="91425" anchor="ctr" anchorCtr="0">
            <a:noAutofit/>
          </a:bodyPr>
          <a:lstStyle/>
          <a:p>
            <a:pPr algn="r"/>
            <a:fld id="{00000000-1234-1234-1234-123412341234}" type="slidenum">
              <a:rPr lang="en"/>
              <a:pPr algn="r"/>
              <a:t>3</a:t>
            </a:fld>
            <a:endParaRPr/>
          </a:p>
        </p:txBody>
      </p:sp>
      <p:sp>
        <p:nvSpPr>
          <p:cNvPr id="19" name="Freeform 6"/>
          <p:cNvSpPr>
            <a:spLocks/>
          </p:cNvSpPr>
          <p:nvPr/>
        </p:nvSpPr>
        <p:spPr bwMode="auto">
          <a:xfrm>
            <a:off x="2451409" y="3055365"/>
            <a:ext cx="45802" cy="35392"/>
          </a:xfrm>
          <a:custGeom>
            <a:avLst/>
            <a:gdLst>
              <a:gd name="T0" fmla="*/ 9 w 9"/>
              <a:gd name="T1" fmla="*/ 4 h 7"/>
              <a:gd name="T2" fmla="*/ 4 w 9"/>
              <a:gd name="T3" fmla="*/ 7 h 7"/>
              <a:gd name="T4" fmla="*/ 0 w 9"/>
              <a:gd name="T5" fmla="*/ 3 h 7"/>
              <a:gd name="T6" fmla="*/ 4 w 9"/>
              <a:gd name="T7" fmla="*/ 0 h 7"/>
              <a:gd name="T8" fmla="*/ 9 w 9"/>
              <a:gd name="T9" fmla="*/ 4 h 7"/>
            </a:gdLst>
            <a:ahLst/>
            <a:cxnLst>
              <a:cxn ang="0">
                <a:pos x="T0" y="T1"/>
              </a:cxn>
              <a:cxn ang="0">
                <a:pos x="T2" y="T3"/>
              </a:cxn>
              <a:cxn ang="0">
                <a:pos x="T4" y="T5"/>
              </a:cxn>
              <a:cxn ang="0">
                <a:pos x="T6" y="T7"/>
              </a:cxn>
              <a:cxn ang="0">
                <a:pos x="T8" y="T9"/>
              </a:cxn>
            </a:cxnLst>
            <a:rect l="0" t="0" r="r" b="b"/>
            <a:pathLst>
              <a:path w="9" h="7">
                <a:moveTo>
                  <a:pt x="9" y="4"/>
                </a:moveTo>
                <a:cubicBezTo>
                  <a:pt x="6" y="6"/>
                  <a:pt x="5" y="7"/>
                  <a:pt x="4" y="7"/>
                </a:cubicBezTo>
                <a:cubicBezTo>
                  <a:pt x="2" y="6"/>
                  <a:pt x="1" y="5"/>
                  <a:pt x="0" y="3"/>
                </a:cubicBezTo>
                <a:cubicBezTo>
                  <a:pt x="1" y="2"/>
                  <a:pt x="3" y="0"/>
                  <a:pt x="4" y="0"/>
                </a:cubicBezTo>
                <a:cubicBezTo>
                  <a:pt x="5" y="0"/>
                  <a:pt x="7" y="2"/>
                  <a:pt x="9" y="4"/>
                </a:cubicBezTo>
                <a:close/>
              </a:path>
            </a:pathLst>
          </a:custGeom>
          <a:solidFill>
            <a:srgbClr val="EDC7A0"/>
          </a:solidFill>
          <a:ln>
            <a:noFill/>
          </a:ln>
        </p:spPr>
        <p:txBody>
          <a:bodyPr vert="horz" wrap="square" lIns="68580" tIns="34290" rIns="68580" bIns="34290" numCol="1" anchor="t" anchorCtr="0" compatLnSpc="1">
            <a:prstTxWarp prst="textNoShape">
              <a:avLst/>
            </a:prstTxWarp>
          </a:bodyPr>
          <a:lstStyle/>
          <a:p>
            <a:endParaRPr lang="es-PE" sz="1350"/>
          </a:p>
        </p:txBody>
      </p:sp>
      <p:sp>
        <p:nvSpPr>
          <p:cNvPr id="8" name="Freeform 7"/>
          <p:cNvSpPr>
            <a:spLocks/>
          </p:cNvSpPr>
          <p:nvPr/>
        </p:nvSpPr>
        <p:spPr bwMode="auto">
          <a:xfrm>
            <a:off x="6743867" y="2818900"/>
            <a:ext cx="100013" cy="66675"/>
          </a:xfrm>
          <a:custGeom>
            <a:avLst/>
            <a:gdLst>
              <a:gd name="T0" fmla="*/ 0 w 9"/>
              <a:gd name="T1" fmla="*/ 6 h 6"/>
              <a:gd name="T2" fmla="*/ 4 w 9"/>
              <a:gd name="T3" fmla="*/ 4 h 6"/>
              <a:gd name="T4" fmla="*/ 5 w 9"/>
              <a:gd name="T5" fmla="*/ 3 h 6"/>
              <a:gd name="T6" fmla="*/ 4 w 9"/>
              <a:gd name="T7" fmla="*/ 2 h 6"/>
              <a:gd name="T8" fmla="*/ 7 w 9"/>
              <a:gd name="T9" fmla="*/ 0 h 6"/>
              <a:gd name="T10" fmla="*/ 9 w 9"/>
              <a:gd name="T11" fmla="*/ 1 h 6"/>
              <a:gd name="T12" fmla="*/ 8 w 9"/>
              <a:gd name="T13" fmla="*/ 3 h 6"/>
              <a:gd name="T14" fmla="*/ 0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6"/>
                </a:moveTo>
                <a:cubicBezTo>
                  <a:pt x="1" y="5"/>
                  <a:pt x="3" y="5"/>
                  <a:pt x="4" y="4"/>
                </a:cubicBezTo>
                <a:cubicBezTo>
                  <a:pt x="4" y="3"/>
                  <a:pt x="5" y="3"/>
                  <a:pt x="5" y="3"/>
                </a:cubicBezTo>
                <a:cubicBezTo>
                  <a:pt x="5" y="2"/>
                  <a:pt x="4" y="2"/>
                  <a:pt x="4" y="2"/>
                </a:cubicBezTo>
                <a:cubicBezTo>
                  <a:pt x="5" y="1"/>
                  <a:pt x="6" y="1"/>
                  <a:pt x="7" y="0"/>
                </a:cubicBezTo>
                <a:cubicBezTo>
                  <a:pt x="7" y="0"/>
                  <a:pt x="8" y="0"/>
                  <a:pt x="9" y="1"/>
                </a:cubicBezTo>
                <a:cubicBezTo>
                  <a:pt x="9" y="2"/>
                  <a:pt x="9" y="2"/>
                  <a:pt x="8" y="3"/>
                </a:cubicBezTo>
                <a:cubicBezTo>
                  <a:pt x="5" y="4"/>
                  <a:pt x="2" y="6"/>
                  <a:pt x="0" y="6"/>
                </a:cubicBezTo>
                <a:close/>
              </a:path>
            </a:pathLst>
          </a:custGeom>
          <a:solidFill>
            <a:srgbClr val="C33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41" name="Grupo 40">
            <a:extLst>
              <a:ext uri="{FF2B5EF4-FFF2-40B4-BE49-F238E27FC236}">
                <a16:creationId xmlns:a16="http://schemas.microsoft.com/office/drawing/2014/main" id="{FE1DFF78-93F0-4B0F-1D42-18164043ED8E}"/>
              </a:ext>
            </a:extLst>
          </p:cNvPr>
          <p:cNvGrpSpPr/>
          <p:nvPr/>
        </p:nvGrpSpPr>
        <p:grpSpPr>
          <a:xfrm>
            <a:off x="197823" y="479814"/>
            <a:ext cx="1408114" cy="1520824"/>
            <a:chOff x="376243" y="515764"/>
            <a:chExt cx="1408114" cy="1520824"/>
          </a:xfrm>
        </p:grpSpPr>
        <p:sp>
          <p:nvSpPr>
            <p:cNvPr id="3" name="Freeform 6">
              <a:extLst>
                <a:ext uri="{FF2B5EF4-FFF2-40B4-BE49-F238E27FC236}">
                  <a16:creationId xmlns:a16="http://schemas.microsoft.com/office/drawing/2014/main" id="{C053B61A-5C2E-9299-0366-4056F318CD7D}"/>
                </a:ext>
              </a:extLst>
            </p:cNvPr>
            <p:cNvSpPr>
              <a:spLocks/>
            </p:cNvSpPr>
            <p:nvPr/>
          </p:nvSpPr>
          <p:spPr bwMode="auto">
            <a:xfrm>
              <a:off x="441331" y="936451"/>
              <a:ext cx="1343026" cy="1100137"/>
            </a:xfrm>
            <a:custGeom>
              <a:avLst/>
              <a:gdLst>
                <a:gd name="T0" fmla="*/ 141 w 187"/>
                <a:gd name="T1" fmla="*/ 111 h 154"/>
                <a:gd name="T2" fmla="*/ 75 w 187"/>
                <a:gd name="T3" fmla="*/ 145 h 154"/>
                <a:gd name="T4" fmla="*/ 51 w 187"/>
                <a:gd name="T5" fmla="*/ 151 h 154"/>
                <a:gd name="T6" fmla="*/ 18 w 187"/>
                <a:gd name="T7" fmla="*/ 151 h 154"/>
                <a:gd name="T8" fmla="*/ 26 w 187"/>
                <a:gd name="T9" fmla="*/ 125 h 154"/>
                <a:gd name="T10" fmla="*/ 8 w 187"/>
                <a:gd name="T11" fmla="*/ 102 h 154"/>
                <a:gd name="T12" fmla="*/ 18 w 187"/>
                <a:gd name="T13" fmla="*/ 61 h 154"/>
                <a:gd name="T14" fmla="*/ 0 w 187"/>
                <a:gd name="T15" fmla="*/ 66 h 154"/>
                <a:gd name="T16" fmla="*/ 11 w 187"/>
                <a:gd name="T17" fmla="*/ 3 h 154"/>
                <a:gd name="T18" fmla="*/ 17 w 187"/>
                <a:gd name="T19" fmla="*/ 2 h 154"/>
                <a:gd name="T20" fmla="*/ 39 w 187"/>
                <a:gd name="T21" fmla="*/ 12 h 154"/>
                <a:gd name="T22" fmla="*/ 50 w 187"/>
                <a:gd name="T23" fmla="*/ 26 h 154"/>
                <a:gd name="T24" fmla="*/ 39 w 187"/>
                <a:gd name="T25" fmla="*/ 53 h 154"/>
                <a:gd name="T26" fmla="*/ 47 w 187"/>
                <a:gd name="T27" fmla="*/ 64 h 154"/>
                <a:gd name="T28" fmla="*/ 59 w 187"/>
                <a:gd name="T29" fmla="*/ 50 h 154"/>
                <a:gd name="T30" fmla="*/ 69 w 187"/>
                <a:gd name="T31" fmla="*/ 39 h 154"/>
                <a:gd name="T32" fmla="*/ 75 w 187"/>
                <a:gd name="T33" fmla="*/ 54 h 154"/>
                <a:gd name="T34" fmla="*/ 78 w 187"/>
                <a:gd name="T35" fmla="*/ 71 h 154"/>
                <a:gd name="T36" fmla="*/ 111 w 187"/>
                <a:gd name="T37" fmla="*/ 89 h 154"/>
                <a:gd name="T38" fmla="*/ 124 w 187"/>
                <a:gd name="T39" fmla="*/ 87 h 154"/>
                <a:gd name="T40" fmla="*/ 140 w 187"/>
                <a:gd name="T41" fmla="*/ 78 h 154"/>
                <a:gd name="T42" fmla="*/ 155 w 187"/>
                <a:gd name="T43" fmla="*/ 54 h 154"/>
                <a:gd name="T44" fmla="*/ 187 w 187"/>
                <a:gd name="T45" fmla="*/ 60 h 154"/>
                <a:gd name="T46" fmla="*/ 175 w 187"/>
                <a:gd name="T47" fmla="*/ 78 h 154"/>
                <a:gd name="T48" fmla="*/ 141 w 187"/>
                <a:gd name="T49"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54">
                  <a:moveTo>
                    <a:pt x="141" y="111"/>
                  </a:moveTo>
                  <a:cubicBezTo>
                    <a:pt x="120" y="124"/>
                    <a:pt x="99" y="137"/>
                    <a:pt x="75" y="145"/>
                  </a:cubicBezTo>
                  <a:cubicBezTo>
                    <a:pt x="69" y="154"/>
                    <a:pt x="60" y="153"/>
                    <a:pt x="51" y="151"/>
                  </a:cubicBezTo>
                  <a:cubicBezTo>
                    <a:pt x="40" y="151"/>
                    <a:pt x="30" y="151"/>
                    <a:pt x="18" y="151"/>
                  </a:cubicBezTo>
                  <a:cubicBezTo>
                    <a:pt x="21" y="141"/>
                    <a:pt x="24" y="133"/>
                    <a:pt x="26" y="125"/>
                  </a:cubicBezTo>
                  <a:cubicBezTo>
                    <a:pt x="32" y="103"/>
                    <a:pt x="30" y="101"/>
                    <a:pt x="8" y="102"/>
                  </a:cubicBezTo>
                  <a:cubicBezTo>
                    <a:pt x="13" y="89"/>
                    <a:pt x="21" y="76"/>
                    <a:pt x="18" y="61"/>
                  </a:cubicBezTo>
                  <a:cubicBezTo>
                    <a:pt x="11" y="60"/>
                    <a:pt x="7" y="68"/>
                    <a:pt x="0" y="66"/>
                  </a:cubicBezTo>
                  <a:cubicBezTo>
                    <a:pt x="5" y="45"/>
                    <a:pt x="9" y="24"/>
                    <a:pt x="11" y="3"/>
                  </a:cubicBezTo>
                  <a:cubicBezTo>
                    <a:pt x="13" y="1"/>
                    <a:pt x="16" y="0"/>
                    <a:pt x="17" y="2"/>
                  </a:cubicBezTo>
                  <a:cubicBezTo>
                    <a:pt x="22" y="9"/>
                    <a:pt x="25" y="20"/>
                    <a:pt x="39" y="12"/>
                  </a:cubicBezTo>
                  <a:cubicBezTo>
                    <a:pt x="43" y="9"/>
                    <a:pt x="49" y="19"/>
                    <a:pt x="50" y="26"/>
                  </a:cubicBezTo>
                  <a:cubicBezTo>
                    <a:pt x="53" y="37"/>
                    <a:pt x="51" y="47"/>
                    <a:pt x="39" y="53"/>
                  </a:cubicBezTo>
                  <a:cubicBezTo>
                    <a:pt x="30" y="65"/>
                    <a:pt x="41" y="63"/>
                    <a:pt x="47" y="64"/>
                  </a:cubicBezTo>
                  <a:cubicBezTo>
                    <a:pt x="55" y="63"/>
                    <a:pt x="56" y="55"/>
                    <a:pt x="59" y="50"/>
                  </a:cubicBezTo>
                  <a:cubicBezTo>
                    <a:pt x="61" y="45"/>
                    <a:pt x="63" y="38"/>
                    <a:pt x="69" y="39"/>
                  </a:cubicBezTo>
                  <a:cubicBezTo>
                    <a:pt x="76" y="40"/>
                    <a:pt x="75" y="48"/>
                    <a:pt x="75" y="54"/>
                  </a:cubicBezTo>
                  <a:cubicBezTo>
                    <a:pt x="76" y="60"/>
                    <a:pt x="76" y="66"/>
                    <a:pt x="78" y="71"/>
                  </a:cubicBezTo>
                  <a:cubicBezTo>
                    <a:pt x="84" y="94"/>
                    <a:pt x="88" y="96"/>
                    <a:pt x="111" y="89"/>
                  </a:cubicBezTo>
                  <a:cubicBezTo>
                    <a:pt x="115" y="88"/>
                    <a:pt x="120" y="86"/>
                    <a:pt x="124" y="87"/>
                  </a:cubicBezTo>
                  <a:cubicBezTo>
                    <a:pt x="132" y="88"/>
                    <a:pt x="138" y="86"/>
                    <a:pt x="140" y="78"/>
                  </a:cubicBezTo>
                  <a:cubicBezTo>
                    <a:pt x="145" y="70"/>
                    <a:pt x="151" y="63"/>
                    <a:pt x="155" y="54"/>
                  </a:cubicBezTo>
                  <a:cubicBezTo>
                    <a:pt x="165" y="56"/>
                    <a:pt x="175" y="58"/>
                    <a:pt x="187" y="60"/>
                  </a:cubicBezTo>
                  <a:cubicBezTo>
                    <a:pt x="182" y="67"/>
                    <a:pt x="178" y="72"/>
                    <a:pt x="175" y="78"/>
                  </a:cubicBezTo>
                  <a:cubicBezTo>
                    <a:pt x="168" y="93"/>
                    <a:pt x="156" y="105"/>
                    <a:pt x="141" y="111"/>
                  </a:cubicBezTo>
                  <a:close/>
                </a:path>
              </a:pathLst>
            </a:custGeom>
            <a:solidFill>
              <a:srgbClr val="126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sp>
          <p:nvSpPr>
            <p:cNvPr id="4" name="Freeform 9">
              <a:extLst>
                <a:ext uri="{FF2B5EF4-FFF2-40B4-BE49-F238E27FC236}">
                  <a16:creationId xmlns:a16="http://schemas.microsoft.com/office/drawing/2014/main" id="{AE159541-D54A-A600-A21A-428EDC1AC0AD}"/>
                </a:ext>
              </a:extLst>
            </p:cNvPr>
            <p:cNvSpPr>
              <a:spLocks/>
            </p:cNvSpPr>
            <p:nvPr/>
          </p:nvSpPr>
          <p:spPr bwMode="auto">
            <a:xfrm>
              <a:off x="519118" y="679276"/>
              <a:ext cx="949325" cy="800100"/>
            </a:xfrm>
            <a:custGeom>
              <a:avLst/>
              <a:gdLst>
                <a:gd name="T0" fmla="*/ 23 w 132"/>
                <a:gd name="T1" fmla="*/ 86 h 112"/>
                <a:gd name="T2" fmla="*/ 27 w 132"/>
                <a:gd name="T3" fmla="*/ 50 h 112"/>
                <a:gd name="T4" fmla="*/ 21 w 132"/>
                <a:gd name="T5" fmla="*/ 56 h 112"/>
                <a:gd name="T6" fmla="*/ 11 w 132"/>
                <a:gd name="T7" fmla="*/ 65 h 112"/>
                <a:gd name="T8" fmla="*/ 8 w 132"/>
                <a:gd name="T9" fmla="*/ 53 h 112"/>
                <a:gd name="T10" fmla="*/ 0 w 132"/>
                <a:gd name="T11" fmla="*/ 39 h 112"/>
                <a:gd name="T12" fmla="*/ 3 w 132"/>
                <a:gd name="T13" fmla="*/ 14 h 112"/>
                <a:gd name="T14" fmla="*/ 8 w 132"/>
                <a:gd name="T15" fmla="*/ 1 h 112"/>
                <a:gd name="T16" fmla="*/ 16 w 132"/>
                <a:gd name="T17" fmla="*/ 3 h 112"/>
                <a:gd name="T18" fmla="*/ 109 w 132"/>
                <a:gd name="T19" fmla="*/ 37 h 112"/>
                <a:gd name="T20" fmla="*/ 90 w 132"/>
                <a:gd name="T21" fmla="*/ 49 h 112"/>
                <a:gd name="T22" fmla="*/ 131 w 132"/>
                <a:gd name="T23" fmla="*/ 52 h 112"/>
                <a:gd name="T24" fmla="*/ 120 w 132"/>
                <a:gd name="T25" fmla="*/ 71 h 112"/>
                <a:gd name="T26" fmla="*/ 105 w 132"/>
                <a:gd name="T27" fmla="*/ 67 h 112"/>
                <a:gd name="T28" fmla="*/ 79 w 132"/>
                <a:gd name="T29" fmla="*/ 58 h 112"/>
                <a:gd name="T30" fmla="*/ 72 w 132"/>
                <a:gd name="T31" fmla="*/ 48 h 112"/>
                <a:gd name="T32" fmla="*/ 69 w 132"/>
                <a:gd name="T33" fmla="*/ 40 h 112"/>
                <a:gd name="T34" fmla="*/ 64 w 132"/>
                <a:gd name="T35" fmla="*/ 38 h 112"/>
                <a:gd name="T36" fmla="*/ 47 w 132"/>
                <a:gd name="T37" fmla="*/ 41 h 112"/>
                <a:gd name="T38" fmla="*/ 58 w 132"/>
                <a:gd name="T39" fmla="*/ 54 h 112"/>
                <a:gd name="T40" fmla="*/ 72 w 132"/>
                <a:gd name="T41" fmla="*/ 88 h 112"/>
                <a:gd name="T42" fmla="*/ 67 w 132"/>
                <a:gd name="T43" fmla="*/ 104 h 112"/>
                <a:gd name="T44" fmla="*/ 63 w 132"/>
                <a:gd name="T45" fmla="*/ 108 h 112"/>
                <a:gd name="T46" fmla="*/ 58 w 132"/>
                <a:gd name="T47" fmla="*/ 77 h 112"/>
                <a:gd name="T48" fmla="*/ 45 w 132"/>
                <a:gd name="T49" fmla="*/ 105 h 112"/>
                <a:gd name="T50" fmla="*/ 35 w 132"/>
                <a:gd name="T51" fmla="*/ 102 h 112"/>
                <a:gd name="T52" fmla="*/ 23 w 132"/>
                <a:gd name="T5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12">
                  <a:moveTo>
                    <a:pt x="23" y="86"/>
                  </a:moveTo>
                  <a:cubicBezTo>
                    <a:pt x="40" y="76"/>
                    <a:pt x="40" y="70"/>
                    <a:pt x="27" y="50"/>
                  </a:cubicBezTo>
                  <a:cubicBezTo>
                    <a:pt x="23" y="50"/>
                    <a:pt x="23" y="54"/>
                    <a:pt x="21" y="56"/>
                  </a:cubicBezTo>
                  <a:cubicBezTo>
                    <a:pt x="18" y="60"/>
                    <a:pt x="17" y="66"/>
                    <a:pt x="11" y="65"/>
                  </a:cubicBezTo>
                  <a:cubicBezTo>
                    <a:pt x="5" y="63"/>
                    <a:pt x="8" y="57"/>
                    <a:pt x="8" y="53"/>
                  </a:cubicBezTo>
                  <a:cubicBezTo>
                    <a:pt x="7" y="47"/>
                    <a:pt x="9" y="40"/>
                    <a:pt x="0" y="39"/>
                  </a:cubicBezTo>
                  <a:cubicBezTo>
                    <a:pt x="1" y="31"/>
                    <a:pt x="2" y="23"/>
                    <a:pt x="3" y="14"/>
                  </a:cubicBezTo>
                  <a:cubicBezTo>
                    <a:pt x="0" y="8"/>
                    <a:pt x="3" y="4"/>
                    <a:pt x="8" y="1"/>
                  </a:cubicBezTo>
                  <a:cubicBezTo>
                    <a:pt x="11" y="0"/>
                    <a:pt x="14" y="0"/>
                    <a:pt x="16" y="3"/>
                  </a:cubicBezTo>
                  <a:cubicBezTo>
                    <a:pt x="43" y="25"/>
                    <a:pt x="76" y="29"/>
                    <a:pt x="109" y="37"/>
                  </a:cubicBezTo>
                  <a:cubicBezTo>
                    <a:pt x="107" y="47"/>
                    <a:pt x="97" y="45"/>
                    <a:pt x="90" y="49"/>
                  </a:cubicBezTo>
                  <a:cubicBezTo>
                    <a:pt x="103" y="58"/>
                    <a:pt x="117" y="54"/>
                    <a:pt x="131" y="52"/>
                  </a:cubicBezTo>
                  <a:cubicBezTo>
                    <a:pt x="132" y="61"/>
                    <a:pt x="126" y="66"/>
                    <a:pt x="120" y="71"/>
                  </a:cubicBezTo>
                  <a:cubicBezTo>
                    <a:pt x="115" y="71"/>
                    <a:pt x="110" y="68"/>
                    <a:pt x="105" y="67"/>
                  </a:cubicBezTo>
                  <a:cubicBezTo>
                    <a:pt x="96" y="64"/>
                    <a:pt x="87" y="62"/>
                    <a:pt x="79" y="58"/>
                  </a:cubicBezTo>
                  <a:cubicBezTo>
                    <a:pt x="74" y="56"/>
                    <a:pt x="69" y="51"/>
                    <a:pt x="72" y="48"/>
                  </a:cubicBezTo>
                  <a:cubicBezTo>
                    <a:pt x="84" y="39"/>
                    <a:pt x="71" y="42"/>
                    <a:pt x="69" y="40"/>
                  </a:cubicBezTo>
                  <a:cubicBezTo>
                    <a:pt x="67" y="39"/>
                    <a:pt x="65" y="38"/>
                    <a:pt x="64" y="38"/>
                  </a:cubicBezTo>
                  <a:cubicBezTo>
                    <a:pt x="57" y="36"/>
                    <a:pt x="50" y="33"/>
                    <a:pt x="47" y="41"/>
                  </a:cubicBezTo>
                  <a:cubicBezTo>
                    <a:pt x="44" y="50"/>
                    <a:pt x="51" y="51"/>
                    <a:pt x="58" y="54"/>
                  </a:cubicBezTo>
                  <a:cubicBezTo>
                    <a:pt x="72" y="60"/>
                    <a:pt x="71" y="75"/>
                    <a:pt x="72" y="88"/>
                  </a:cubicBezTo>
                  <a:cubicBezTo>
                    <a:pt x="71" y="94"/>
                    <a:pt x="69" y="99"/>
                    <a:pt x="67" y="104"/>
                  </a:cubicBezTo>
                  <a:cubicBezTo>
                    <a:pt x="66" y="106"/>
                    <a:pt x="64" y="107"/>
                    <a:pt x="63" y="108"/>
                  </a:cubicBezTo>
                  <a:cubicBezTo>
                    <a:pt x="56" y="99"/>
                    <a:pt x="62" y="88"/>
                    <a:pt x="58" y="77"/>
                  </a:cubicBezTo>
                  <a:cubicBezTo>
                    <a:pt x="50" y="85"/>
                    <a:pt x="50" y="97"/>
                    <a:pt x="45" y="105"/>
                  </a:cubicBezTo>
                  <a:cubicBezTo>
                    <a:pt x="39" y="112"/>
                    <a:pt x="37" y="110"/>
                    <a:pt x="35" y="102"/>
                  </a:cubicBezTo>
                  <a:cubicBezTo>
                    <a:pt x="31" y="97"/>
                    <a:pt x="26" y="92"/>
                    <a:pt x="23" y="86"/>
                  </a:cubicBezTo>
                  <a:close/>
                </a:path>
              </a:pathLst>
            </a:custGeom>
            <a:solidFill>
              <a:srgbClr val="15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11">
              <a:extLst>
                <a:ext uri="{FF2B5EF4-FFF2-40B4-BE49-F238E27FC236}">
                  <a16:creationId xmlns:a16="http://schemas.microsoft.com/office/drawing/2014/main" id="{D8988C4C-5F94-10E4-79F6-6C0AE44DEBE5}"/>
                </a:ext>
              </a:extLst>
            </p:cNvPr>
            <p:cNvSpPr>
              <a:spLocks/>
            </p:cNvSpPr>
            <p:nvPr/>
          </p:nvSpPr>
          <p:spPr bwMode="auto">
            <a:xfrm>
              <a:off x="971556" y="1085676"/>
              <a:ext cx="639763" cy="593725"/>
            </a:xfrm>
            <a:custGeom>
              <a:avLst/>
              <a:gdLst>
                <a:gd name="T0" fmla="*/ 53 w 89"/>
                <a:gd name="T1" fmla="*/ 70 h 83"/>
                <a:gd name="T2" fmla="*/ 37 w 89"/>
                <a:gd name="T3" fmla="*/ 73 h 83"/>
                <a:gd name="T4" fmla="*/ 0 w 89"/>
                <a:gd name="T5" fmla="*/ 51 h 83"/>
                <a:gd name="T6" fmla="*/ 1 w 89"/>
                <a:gd name="T7" fmla="*/ 50 h 83"/>
                <a:gd name="T8" fmla="*/ 14 w 89"/>
                <a:gd name="T9" fmla="*/ 44 h 83"/>
                <a:gd name="T10" fmla="*/ 14 w 89"/>
                <a:gd name="T11" fmla="*/ 32 h 83"/>
                <a:gd name="T12" fmla="*/ 17 w 89"/>
                <a:gd name="T13" fmla="*/ 6 h 83"/>
                <a:gd name="T14" fmla="*/ 42 w 89"/>
                <a:gd name="T15" fmla="*/ 12 h 83"/>
                <a:gd name="T16" fmla="*/ 57 w 89"/>
                <a:gd name="T17" fmla="*/ 17 h 83"/>
                <a:gd name="T18" fmla="*/ 81 w 89"/>
                <a:gd name="T19" fmla="*/ 33 h 83"/>
                <a:gd name="T20" fmla="*/ 69 w 89"/>
                <a:gd name="T21" fmla="*/ 58 h 83"/>
                <a:gd name="T22" fmla="*/ 53 w 89"/>
                <a:gd name="T23"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83">
                  <a:moveTo>
                    <a:pt x="53" y="70"/>
                  </a:moveTo>
                  <a:cubicBezTo>
                    <a:pt x="47" y="70"/>
                    <a:pt x="42" y="71"/>
                    <a:pt x="37" y="73"/>
                  </a:cubicBezTo>
                  <a:cubicBezTo>
                    <a:pt x="13" y="83"/>
                    <a:pt x="4" y="77"/>
                    <a:pt x="0" y="51"/>
                  </a:cubicBezTo>
                  <a:cubicBezTo>
                    <a:pt x="0" y="51"/>
                    <a:pt x="1" y="50"/>
                    <a:pt x="1" y="50"/>
                  </a:cubicBezTo>
                  <a:cubicBezTo>
                    <a:pt x="5" y="47"/>
                    <a:pt x="10" y="48"/>
                    <a:pt x="14" y="44"/>
                  </a:cubicBezTo>
                  <a:cubicBezTo>
                    <a:pt x="16" y="40"/>
                    <a:pt x="14" y="36"/>
                    <a:pt x="14" y="32"/>
                  </a:cubicBezTo>
                  <a:cubicBezTo>
                    <a:pt x="12" y="23"/>
                    <a:pt x="9" y="12"/>
                    <a:pt x="17" y="6"/>
                  </a:cubicBezTo>
                  <a:cubicBezTo>
                    <a:pt x="25" y="0"/>
                    <a:pt x="34" y="7"/>
                    <a:pt x="42" y="12"/>
                  </a:cubicBezTo>
                  <a:cubicBezTo>
                    <a:pt x="46" y="15"/>
                    <a:pt x="52" y="15"/>
                    <a:pt x="57" y="17"/>
                  </a:cubicBezTo>
                  <a:cubicBezTo>
                    <a:pt x="63" y="25"/>
                    <a:pt x="73" y="28"/>
                    <a:pt x="81" y="33"/>
                  </a:cubicBezTo>
                  <a:cubicBezTo>
                    <a:pt x="89" y="47"/>
                    <a:pt x="73" y="50"/>
                    <a:pt x="69" y="58"/>
                  </a:cubicBezTo>
                  <a:cubicBezTo>
                    <a:pt x="62" y="60"/>
                    <a:pt x="56" y="63"/>
                    <a:pt x="53" y="70"/>
                  </a:cubicBezTo>
                  <a:close/>
                </a:path>
              </a:pathLst>
            </a:custGeom>
            <a:solidFill>
              <a:srgbClr val="148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23">
              <a:extLst>
                <a:ext uri="{FF2B5EF4-FFF2-40B4-BE49-F238E27FC236}">
                  <a16:creationId xmlns:a16="http://schemas.microsoft.com/office/drawing/2014/main" id="{1B9A29A2-0E40-2777-5FC9-E9E312B8E2EC}"/>
                </a:ext>
              </a:extLst>
            </p:cNvPr>
            <p:cNvSpPr>
              <a:spLocks/>
            </p:cNvSpPr>
            <p:nvPr/>
          </p:nvSpPr>
          <p:spPr bwMode="auto">
            <a:xfrm>
              <a:off x="376243" y="530051"/>
              <a:ext cx="207963" cy="249237"/>
            </a:xfrm>
            <a:custGeom>
              <a:avLst/>
              <a:gdLst>
                <a:gd name="T0" fmla="*/ 28 w 29"/>
                <a:gd name="T1" fmla="*/ 24 h 35"/>
                <a:gd name="T2" fmla="*/ 23 w 29"/>
                <a:gd name="T3" fmla="*/ 35 h 35"/>
                <a:gd name="T4" fmla="*/ 8 w 29"/>
                <a:gd name="T5" fmla="*/ 21 h 35"/>
                <a:gd name="T6" fmla="*/ 15 w 29"/>
                <a:gd name="T7" fmla="*/ 0 h 35"/>
                <a:gd name="T8" fmla="*/ 28 w 29"/>
                <a:gd name="T9" fmla="*/ 24 h 35"/>
              </a:gdLst>
              <a:ahLst/>
              <a:cxnLst>
                <a:cxn ang="0">
                  <a:pos x="T0" y="T1"/>
                </a:cxn>
                <a:cxn ang="0">
                  <a:pos x="T2" y="T3"/>
                </a:cxn>
                <a:cxn ang="0">
                  <a:pos x="T4" y="T5"/>
                </a:cxn>
                <a:cxn ang="0">
                  <a:pos x="T6" y="T7"/>
                </a:cxn>
                <a:cxn ang="0">
                  <a:pos x="T8" y="T9"/>
                </a:cxn>
              </a:cxnLst>
              <a:rect l="0" t="0" r="r" b="b"/>
              <a:pathLst>
                <a:path w="29" h="35">
                  <a:moveTo>
                    <a:pt x="28" y="24"/>
                  </a:moveTo>
                  <a:cubicBezTo>
                    <a:pt x="26" y="27"/>
                    <a:pt x="25" y="31"/>
                    <a:pt x="23" y="35"/>
                  </a:cubicBezTo>
                  <a:cubicBezTo>
                    <a:pt x="16" y="33"/>
                    <a:pt x="14" y="26"/>
                    <a:pt x="8" y="21"/>
                  </a:cubicBezTo>
                  <a:cubicBezTo>
                    <a:pt x="0" y="14"/>
                    <a:pt x="14" y="8"/>
                    <a:pt x="15" y="0"/>
                  </a:cubicBezTo>
                  <a:cubicBezTo>
                    <a:pt x="19" y="8"/>
                    <a:pt x="29" y="13"/>
                    <a:pt x="28" y="24"/>
                  </a:cubicBezTo>
                  <a:close/>
                </a:path>
              </a:pathLst>
            </a:custGeom>
            <a:solidFill>
              <a:srgbClr val="E42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Freeform 24">
              <a:extLst>
                <a:ext uri="{FF2B5EF4-FFF2-40B4-BE49-F238E27FC236}">
                  <a16:creationId xmlns:a16="http://schemas.microsoft.com/office/drawing/2014/main" id="{7392D3F3-029F-9562-FE98-3E122E8D0616}"/>
                </a:ext>
              </a:extLst>
            </p:cNvPr>
            <p:cNvSpPr>
              <a:spLocks/>
            </p:cNvSpPr>
            <p:nvPr/>
          </p:nvSpPr>
          <p:spPr bwMode="auto">
            <a:xfrm>
              <a:off x="476256" y="515764"/>
              <a:ext cx="165100" cy="184150"/>
            </a:xfrm>
            <a:custGeom>
              <a:avLst/>
              <a:gdLst>
                <a:gd name="T0" fmla="*/ 14 w 23"/>
                <a:gd name="T1" fmla="*/ 26 h 26"/>
                <a:gd name="T2" fmla="*/ 1 w 23"/>
                <a:gd name="T3" fmla="*/ 2 h 26"/>
                <a:gd name="T4" fmla="*/ 22 w 23"/>
                <a:gd name="T5" fmla="*/ 26 h 26"/>
                <a:gd name="T6" fmla="*/ 14 w 23"/>
                <a:gd name="T7" fmla="*/ 26 h 26"/>
              </a:gdLst>
              <a:ahLst/>
              <a:cxnLst>
                <a:cxn ang="0">
                  <a:pos x="T0" y="T1"/>
                </a:cxn>
                <a:cxn ang="0">
                  <a:pos x="T2" y="T3"/>
                </a:cxn>
                <a:cxn ang="0">
                  <a:pos x="T4" y="T5"/>
                </a:cxn>
                <a:cxn ang="0">
                  <a:pos x="T6" y="T7"/>
                </a:cxn>
              </a:cxnLst>
              <a:rect l="0" t="0" r="r" b="b"/>
              <a:pathLst>
                <a:path w="23" h="26">
                  <a:moveTo>
                    <a:pt x="14" y="26"/>
                  </a:moveTo>
                  <a:cubicBezTo>
                    <a:pt x="10" y="18"/>
                    <a:pt x="0" y="13"/>
                    <a:pt x="1" y="2"/>
                  </a:cubicBezTo>
                  <a:cubicBezTo>
                    <a:pt x="20" y="0"/>
                    <a:pt x="23" y="12"/>
                    <a:pt x="22" y="26"/>
                  </a:cubicBezTo>
                  <a:cubicBezTo>
                    <a:pt x="20" y="26"/>
                    <a:pt x="17" y="26"/>
                    <a:pt x="14" y="26"/>
                  </a:cubicBezTo>
                  <a:close/>
                </a:path>
              </a:pathLst>
            </a:custGeom>
            <a:solidFill>
              <a:srgbClr val="E83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25">
              <a:extLst>
                <a:ext uri="{FF2B5EF4-FFF2-40B4-BE49-F238E27FC236}">
                  <a16:creationId xmlns:a16="http://schemas.microsoft.com/office/drawing/2014/main" id="{965983BD-44D7-E944-8829-8574B05665C8}"/>
                </a:ext>
              </a:extLst>
            </p:cNvPr>
            <p:cNvSpPr>
              <a:spLocks/>
            </p:cNvSpPr>
            <p:nvPr/>
          </p:nvSpPr>
          <p:spPr bwMode="auto">
            <a:xfrm>
              <a:off x="1230318" y="1122189"/>
              <a:ext cx="150813" cy="120650"/>
            </a:xfrm>
            <a:custGeom>
              <a:avLst/>
              <a:gdLst>
                <a:gd name="T0" fmla="*/ 21 w 21"/>
                <a:gd name="T1" fmla="*/ 12 h 17"/>
                <a:gd name="T2" fmla="*/ 5 w 21"/>
                <a:gd name="T3" fmla="*/ 13 h 17"/>
                <a:gd name="T4" fmla="*/ 9 w 21"/>
                <a:gd name="T5" fmla="*/ 1 h 17"/>
                <a:gd name="T6" fmla="*/ 21 w 21"/>
                <a:gd name="T7" fmla="*/ 9 h 17"/>
                <a:gd name="T8" fmla="*/ 21 w 21"/>
                <a:gd name="T9" fmla="*/ 12 h 17"/>
              </a:gdLst>
              <a:ahLst/>
              <a:cxnLst>
                <a:cxn ang="0">
                  <a:pos x="T0" y="T1"/>
                </a:cxn>
                <a:cxn ang="0">
                  <a:pos x="T2" y="T3"/>
                </a:cxn>
                <a:cxn ang="0">
                  <a:pos x="T4" y="T5"/>
                </a:cxn>
                <a:cxn ang="0">
                  <a:pos x="T6" y="T7"/>
                </a:cxn>
                <a:cxn ang="0">
                  <a:pos x="T8" y="T9"/>
                </a:cxn>
              </a:cxnLst>
              <a:rect l="0" t="0" r="r" b="b"/>
              <a:pathLst>
                <a:path w="21" h="17">
                  <a:moveTo>
                    <a:pt x="21" y="12"/>
                  </a:moveTo>
                  <a:cubicBezTo>
                    <a:pt x="16" y="16"/>
                    <a:pt x="10" y="17"/>
                    <a:pt x="5" y="13"/>
                  </a:cubicBezTo>
                  <a:cubicBezTo>
                    <a:pt x="0" y="6"/>
                    <a:pt x="5" y="4"/>
                    <a:pt x="9" y="1"/>
                  </a:cubicBezTo>
                  <a:cubicBezTo>
                    <a:pt x="16" y="0"/>
                    <a:pt x="19" y="4"/>
                    <a:pt x="21" y="9"/>
                  </a:cubicBezTo>
                  <a:cubicBezTo>
                    <a:pt x="21" y="10"/>
                    <a:pt x="21" y="11"/>
                    <a:pt x="21" y="12"/>
                  </a:cubicBezTo>
                  <a:close/>
                </a:path>
              </a:pathLst>
            </a:custGeom>
            <a:solidFill>
              <a:srgbClr val="CDD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32">
              <a:extLst>
                <a:ext uri="{FF2B5EF4-FFF2-40B4-BE49-F238E27FC236}">
                  <a16:creationId xmlns:a16="http://schemas.microsoft.com/office/drawing/2014/main" id="{F2D8DC34-EE0E-898C-5B46-4CE9A16E46B2}"/>
                </a:ext>
              </a:extLst>
            </p:cNvPr>
            <p:cNvSpPr>
              <a:spLocks/>
            </p:cNvSpPr>
            <p:nvPr/>
          </p:nvSpPr>
          <p:spPr bwMode="auto">
            <a:xfrm>
              <a:off x="771531" y="1693689"/>
              <a:ext cx="171450" cy="185737"/>
            </a:xfrm>
            <a:custGeom>
              <a:avLst/>
              <a:gdLst>
                <a:gd name="T0" fmla="*/ 12 w 24"/>
                <a:gd name="T1" fmla="*/ 0 h 26"/>
                <a:gd name="T2" fmla="*/ 23 w 24"/>
                <a:gd name="T3" fmla="*/ 14 h 26"/>
                <a:gd name="T4" fmla="*/ 10 w 24"/>
                <a:gd name="T5" fmla="*/ 25 h 26"/>
                <a:gd name="T6" fmla="*/ 0 w 24"/>
                <a:gd name="T7" fmla="*/ 12 h 26"/>
                <a:gd name="T8" fmla="*/ 12 w 24"/>
                <a:gd name="T9" fmla="*/ 0 h 26"/>
              </a:gdLst>
              <a:ahLst/>
              <a:cxnLst>
                <a:cxn ang="0">
                  <a:pos x="T0" y="T1"/>
                </a:cxn>
                <a:cxn ang="0">
                  <a:pos x="T2" y="T3"/>
                </a:cxn>
                <a:cxn ang="0">
                  <a:pos x="T4" y="T5"/>
                </a:cxn>
                <a:cxn ang="0">
                  <a:pos x="T6" y="T7"/>
                </a:cxn>
                <a:cxn ang="0">
                  <a:pos x="T8" y="T9"/>
                </a:cxn>
              </a:cxnLst>
              <a:rect l="0" t="0" r="r" b="b"/>
              <a:pathLst>
                <a:path w="24" h="26">
                  <a:moveTo>
                    <a:pt x="12" y="0"/>
                  </a:moveTo>
                  <a:cubicBezTo>
                    <a:pt x="20" y="1"/>
                    <a:pt x="24" y="7"/>
                    <a:pt x="23" y="14"/>
                  </a:cubicBezTo>
                  <a:cubicBezTo>
                    <a:pt x="22" y="20"/>
                    <a:pt x="18" y="26"/>
                    <a:pt x="10" y="25"/>
                  </a:cubicBezTo>
                  <a:cubicBezTo>
                    <a:pt x="3" y="24"/>
                    <a:pt x="0" y="19"/>
                    <a:pt x="0" y="12"/>
                  </a:cubicBezTo>
                  <a:cubicBezTo>
                    <a:pt x="0" y="4"/>
                    <a:pt x="5" y="1"/>
                    <a:pt x="12" y="0"/>
                  </a:cubicBezTo>
                  <a:close/>
                </a:path>
              </a:pathLst>
            </a:custGeom>
            <a:solidFill>
              <a:srgbClr val="F8E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33">
              <a:extLst>
                <a:ext uri="{FF2B5EF4-FFF2-40B4-BE49-F238E27FC236}">
                  <a16:creationId xmlns:a16="http://schemas.microsoft.com/office/drawing/2014/main" id="{C69B083C-2E6B-7E49-6B69-9DE9313D6918}"/>
                </a:ext>
              </a:extLst>
            </p:cNvPr>
            <p:cNvSpPr>
              <a:spLocks/>
            </p:cNvSpPr>
            <p:nvPr/>
          </p:nvSpPr>
          <p:spPr bwMode="auto">
            <a:xfrm>
              <a:off x="620718" y="1293639"/>
              <a:ext cx="165100" cy="157162"/>
            </a:xfrm>
            <a:custGeom>
              <a:avLst/>
              <a:gdLst>
                <a:gd name="T0" fmla="*/ 9 w 23"/>
                <a:gd name="T1" fmla="*/ 0 h 22"/>
                <a:gd name="T2" fmla="*/ 21 w 23"/>
                <a:gd name="T3" fmla="*/ 16 h 22"/>
                <a:gd name="T4" fmla="*/ 4 w 23"/>
                <a:gd name="T5" fmla="*/ 14 h 22"/>
                <a:gd name="T6" fmla="*/ 9 w 23"/>
                <a:gd name="T7" fmla="*/ 0 h 22"/>
              </a:gdLst>
              <a:ahLst/>
              <a:cxnLst>
                <a:cxn ang="0">
                  <a:pos x="T0" y="T1"/>
                </a:cxn>
                <a:cxn ang="0">
                  <a:pos x="T2" y="T3"/>
                </a:cxn>
                <a:cxn ang="0">
                  <a:pos x="T4" y="T5"/>
                </a:cxn>
                <a:cxn ang="0">
                  <a:pos x="T6" y="T7"/>
                </a:cxn>
              </a:cxnLst>
              <a:rect l="0" t="0" r="r" b="b"/>
              <a:pathLst>
                <a:path w="23" h="22">
                  <a:moveTo>
                    <a:pt x="9" y="0"/>
                  </a:moveTo>
                  <a:cubicBezTo>
                    <a:pt x="21" y="0"/>
                    <a:pt x="23" y="7"/>
                    <a:pt x="21" y="16"/>
                  </a:cubicBezTo>
                  <a:cubicBezTo>
                    <a:pt x="15" y="19"/>
                    <a:pt x="9" y="22"/>
                    <a:pt x="4" y="14"/>
                  </a:cubicBezTo>
                  <a:cubicBezTo>
                    <a:pt x="0" y="8"/>
                    <a:pt x="5" y="4"/>
                    <a:pt x="9" y="0"/>
                  </a:cubicBezTo>
                  <a:close/>
                </a:path>
              </a:pathLst>
            </a:custGeom>
            <a:solidFill>
              <a:srgbClr val="E0D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34">
              <a:extLst>
                <a:ext uri="{FF2B5EF4-FFF2-40B4-BE49-F238E27FC236}">
                  <a16:creationId xmlns:a16="http://schemas.microsoft.com/office/drawing/2014/main" id="{BFBF38CE-716A-1D63-68C8-9370D3351F7A}"/>
                </a:ext>
              </a:extLst>
            </p:cNvPr>
            <p:cNvSpPr>
              <a:spLocks/>
            </p:cNvSpPr>
            <p:nvPr/>
          </p:nvSpPr>
          <p:spPr bwMode="auto">
            <a:xfrm>
              <a:off x="1346786" y="1428499"/>
              <a:ext cx="136525" cy="177800"/>
            </a:xfrm>
            <a:custGeom>
              <a:avLst/>
              <a:gdLst>
                <a:gd name="T0" fmla="*/ 3 w 19"/>
                <a:gd name="T1" fmla="*/ 19 h 25"/>
                <a:gd name="T2" fmla="*/ 6 w 19"/>
                <a:gd name="T3" fmla="*/ 4 h 25"/>
                <a:gd name="T4" fmla="*/ 19 w 19"/>
                <a:gd name="T5" fmla="*/ 7 h 25"/>
                <a:gd name="T6" fmla="*/ 3 w 19"/>
                <a:gd name="T7" fmla="*/ 19 h 25"/>
              </a:gdLst>
              <a:ahLst/>
              <a:cxnLst>
                <a:cxn ang="0">
                  <a:pos x="T0" y="T1"/>
                </a:cxn>
                <a:cxn ang="0">
                  <a:pos x="T2" y="T3"/>
                </a:cxn>
                <a:cxn ang="0">
                  <a:pos x="T4" y="T5"/>
                </a:cxn>
                <a:cxn ang="0">
                  <a:pos x="T6" y="T7"/>
                </a:cxn>
              </a:cxnLst>
              <a:rect l="0" t="0" r="r" b="b"/>
              <a:pathLst>
                <a:path w="19" h="25">
                  <a:moveTo>
                    <a:pt x="3" y="19"/>
                  </a:moveTo>
                  <a:cubicBezTo>
                    <a:pt x="0" y="13"/>
                    <a:pt x="0" y="8"/>
                    <a:pt x="6" y="4"/>
                  </a:cubicBezTo>
                  <a:cubicBezTo>
                    <a:pt x="11" y="0"/>
                    <a:pt x="15" y="4"/>
                    <a:pt x="19" y="7"/>
                  </a:cubicBezTo>
                  <a:cubicBezTo>
                    <a:pt x="19" y="19"/>
                    <a:pt x="15" y="25"/>
                    <a:pt x="3" y="19"/>
                  </a:cubicBezTo>
                  <a:close/>
                </a:path>
              </a:pathLst>
            </a:custGeom>
            <a:solidFill>
              <a:srgbClr val="E9E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36">
              <a:extLst>
                <a:ext uri="{FF2B5EF4-FFF2-40B4-BE49-F238E27FC236}">
                  <a16:creationId xmlns:a16="http://schemas.microsoft.com/office/drawing/2014/main" id="{30EAB2FA-9F73-F82C-4F07-0E82800DCDB2}"/>
                </a:ext>
              </a:extLst>
            </p:cNvPr>
            <p:cNvSpPr>
              <a:spLocks/>
            </p:cNvSpPr>
            <p:nvPr/>
          </p:nvSpPr>
          <p:spPr bwMode="auto">
            <a:xfrm>
              <a:off x="741368" y="849139"/>
              <a:ext cx="531813" cy="571500"/>
            </a:xfrm>
            <a:custGeom>
              <a:avLst/>
              <a:gdLst>
                <a:gd name="T0" fmla="*/ 74 w 74"/>
                <a:gd name="T1" fmla="*/ 36 h 80"/>
                <a:gd name="T2" fmla="*/ 70 w 74"/>
                <a:gd name="T3" fmla="*/ 48 h 80"/>
                <a:gd name="T4" fmla="*/ 48 w 74"/>
                <a:gd name="T5" fmla="*/ 39 h 80"/>
                <a:gd name="T6" fmla="*/ 48 w 74"/>
                <a:gd name="T7" fmla="*/ 63 h 80"/>
                <a:gd name="T8" fmla="*/ 46 w 74"/>
                <a:gd name="T9" fmla="*/ 80 h 80"/>
                <a:gd name="T10" fmla="*/ 34 w 74"/>
                <a:gd name="T11" fmla="*/ 65 h 80"/>
                <a:gd name="T12" fmla="*/ 30 w 74"/>
                <a:gd name="T13" fmla="*/ 42 h 80"/>
                <a:gd name="T14" fmla="*/ 11 w 74"/>
                <a:gd name="T15" fmla="*/ 40 h 80"/>
                <a:gd name="T16" fmla="*/ 10 w 74"/>
                <a:gd name="T17" fmla="*/ 7 h 80"/>
                <a:gd name="T18" fmla="*/ 33 w 74"/>
                <a:gd name="T19" fmla="*/ 8 h 80"/>
                <a:gd name="T20" fmla="*/ 28 w 74"/>
                <a:gd name="T21" fmla="*/ 13 h 80"/>
                <a:gd name="T22" fmla="*/ 33 w 74"/>
                <a:gd name="T23" fmla="*/ 8 h 80"/>
                <a:gd name="T24" fmla="*/ 55 w 74"/>
                <a:gd name="T25" fmla="*/ 12 h 80"/>
                <a:gd name="T26" fmla="*/ 40 w 74"/>
                <a:gd name="T27" fmla="*/ 24 h 80"/>
                <a:gd name="T28" fmla="*/ 74 w 74"/>
                <a:gd name="T29"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80">
                  <a:moveTo>
                    <a:pt x="74" y="36"/>
                  </a:moveTo>
                  <a:cubicBezTo>
                    <a:pt x="72" y="40"/>
                    <a:pt x="69" y="43"/>
                    <a:pt x="70" y="48"/>
                  </a:cubicBezTo>
                  <a:cubicBezTo>
                    <a:pt x="64" y="42"/>
                    <a:pt x="55" y="33"/>
                    <a:pt x="48" y="39"/>
                  </a:cubicBezTo>
                  <a:cubicBezTo>
                    <a:pt x="42" y="44"/>
                    <a:pt x="44" y="55"/>
                    <a:pt x="48" y="63"/>
                  </a:cubicBezTo>
                  <a:cubicBezTo>
                    <a:pt x="52" y="70"/>
                    <a:pt x="52" y="75"/>
                    <a:pt x="46" y="80"/>
                  </a:cubicBezTo>
                  <a:cubicBezTo>
                    <a:pt x="41" y="76"/>
                    <a:pt x="38" y="70"/>
                    <a:pt x="34" y="65"/>
                  </a:cubicBezTo>
                  <a:cubicBezTo>
                    <a:pt x="35" y="57"/>
                    <a:pt x="31" y="49"/>
                    <a:pt x="30" y="42"/>
                  </a:cubicBezTo>
                  <a:cubicBezTo>
                    <a:pt x="28" y="24"/>
                    <a:pt x="21" y="29"/>
                    <a:pt x="11" y="40"/>
                  </a:cubicBezTo>
                  <a:cubicBezTo>
                    <a:pt x="12" y="27"/>
                    <a:pt x="0" y="17"/>
                    <a:pt x="10" y="7"/>
                  </a:cubicBezTo>
                  <a:cubicBezTo>
                    <a:pt x="16" y="1"/>
                    <a:pt x="26" y="0"/>
                    <a:pt x="33" y="8"/>
                  </a:cubicBezTo>
                  <a:cubicBezTo>
                    <a:pt x="32" y="10"/>
                    <a:pt x="29" y="11"/>
                    <a:pt x="28" y="13"/>
                  </a:cubicBezTo>
                  <a:cubicBezTo>
                    <a:pt x="30" y="12"/>
                    <a:pt x="32" y="10"/>
                    <a:pt x="33" y="8"/>
                  </a:cubicBezTo>
                  <a:cubicBezTo>
                    <a:pt x="40" y="11"/>
                    <a:pt x="47" y="13"/>
                    <a:pt x="55" y="12"/>
                  </a:cubicBezTo>
                  <a:cubicBezTo>
                    <a:pt x="51" y="18"/>
                    <a:pt x="43" y="16"/>
                    <a:pt x="40" y="24"/>
                  </a:cubicBezTo>
                  <a:cubicBezTo>
                    <a:pt x="50" y="30"/>
                    <a:pt x="62" y="33"/>
                    <a:pt x="74" y="36"/>
                  </a:cubicBezTo>
                  <a:close/>
                </a:path>
              </a:pathLst>
            </a:custGeom>
            <a:solidFill>
              <a:srgbClr val="219F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37">
              <a:extLst>
                <a:ext uri="{FF2B5EF4-FFF2-40B4-BE49-F238E27FC236}">
                  <a16:creationId xmlns:a16="http://schemas.microsoft.com/office/drawing/2014/main" id="{8F2AA350-05BF-56F7-0EC1-E0A66F9A5158}"/>
                </a:ext>
              </a:extLst>
            </p:cNvPr>
            <p:cNvSpPr>
              <a:spLocks/>
            </p:cNvSpPr>
            <p:nvPr/>
          </p:nvSpPr>
          <p:spPr bwMode="auto">
            <a:xfrm>
              <a:off x="971556" y="1328564"/>
              <a:ext cx="130175" cy="150812"/>
            </a:xfrm>
            <a:custGeom>
              <a:avLst/>
              <a:gdLst>
                <a:gd name="T0" fmla="*/ 5 w 18"/>
                <a:gd name="T1" fmla="*/ 1 h 21"/>
                <a:gd name="T2" fmla="*/ 17 w 18"/>
                <a:gd name="T3" fmla="*/ 16 h 21"/>
                <a:gd name="T4" fmla="*/ 1 w 18"/>
                <a:gd name="T5" fmla="*/ 16 h 21"/>
                <a:gd name="T6" fmla="*/ 5 w 18"/>
                <a:gd name="T7" fmla="*/ 1 h 21"/>
              </a:gdLst>
              <a:ahLst/>
              <a:cxnLst>
                <a:cxn ang="0">
                  <a:pos x="T0" y="T1"/>
                </a:cxn>
                <a:cxn ang="0">
                  <a:pos x="T2" y="T3"/>
                </a:cxn>
                <a:cxn ang="0">
                  <a:pos x="T4" y="T5"/>
                </a:cxn>
                <a:cxn ang="0">
                  <a:pos x="T6" y="T7"/>
                </a:cxn>
              </a:cxnLst>
              <a:rect l="0" t="0" r="r" b="b"/>
              <a:pathLst>
                <a:path w="18" h="21">
                  <a:moveTo>
                    <a:pt x="5" y="1"/>
                  </a:moveTo>
                  <a:cubicBezTo>
                    <a:pt x="16" y="0"/>
                    <a:pt x="18" y="7"/>
                    <a:pt x="17" y="16"/>
                  </a:cubicBezTo>
                  <a:cubicBezTo>
                    <a:pt x="11" y="21"/>
                    <a:pt x="6" y="20"/>
                    <a:pt x="1" y="16"/>
                  </a:cubicBezTo>
                  <a:cubicBezTo>
                    <a:pt x="0" y="10"/>
                    <a:pt x="0" y="5"/>
                    <a:pt x="5" y="1"/>
                  </a:cubicBezTo>
                  <a:close/>
                </a:path>
              </a:pathLst>
            </a:custGeom>
            <a:solidFill>
              <a:srgbClr val="F6E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38">
              <a:extLst>
                <a:ext uri="{FF2B5EF4-FFF2-40B4-BE49-F238E27FC236}">
                  <a16:creationId xmlns:a16="http://schemas.microsoft.com/office/drawing/2014/main" id="{3B6C7378-1A51-1DA7-A351-7EE202FB0FFF}"/>
                </a:ext>
              </a:extLst>
            </p:cNvPr>
            <p:cNvSpPr>
              <a:spLocks/>
            </p:cNvSpPr>
            <p:nvPr/>
          </p:nvSpPr>
          <p:spPr bwMode="auto">
            <a:xfrm>
              <a:off x="885831" y="899939"/>
              <a:ext cx="122238" cy="136525"/>
            </a:xfrm>
            <a:custGeom>
              <a:avLst/>
              <a:gdLst>
                <a:gd name="T0" fmla="*/ 16 w 17"/>
                <a:gd name="T1" fmla="*/ 4 h 19"/>
                <a:gd name="T2" fmla="*/ 7 w 17"/>
                <a:gd name="T3" fmla="*/ 19 h 19"/>
                <a:gd name="T4" fmla="*/ 0 w 17"/>
                <a:gd name="T5" fmla="*/ 11 h 19"/>
                <a:gd name="T6" fmla="*/ 16 w 17"/>
                <a:gd name="T7" fmla="*/ 4 h 19"/>
                <a:gd name="T8" fmla="*/ 16 w 17"/>
                <a:gd name="T9" fmla="*/ 4 h 19"/>
              </a:gdLst>
              <a:ahLst/>
              <a:cxnLst>
                <a:cxn ang="0">
                  <a:pos x="T0" y="T1"/>
                </a:cxn>
                <a:cxn ang="0">
                  <a:pos x="T2" y="T3"/>
                </a:cxn>
                <a:cxn ang="0">
                  <a:pos x="T4" y="T5"/>
                </a:cxn>
                <a:cxn ang="0">
                  <a:pos x="T6" y="T7"/>
                </a:cxn>
                <a:cxn ang="0">
                  <a:pos x="T8" y="T9"/>
                </a:cxn>
              </a:cxnLst>
              <a:rect l="0" t="0" r="r" b="b"/>
              <a:pathLst>
                <a:path w="17" h="19">
                  <a:moveTo>
                    <a:pt x="16" y="4"/>
                  </a:moveTo>
                  <a:cubicBezTo>
                    <a:pt x="17" y="12"/>
                    <a:pt x="17" y="19"/>
                    <a:pt x="7" y="19"/>
                  </a:cubicBezTo>
                  <a:cubicBezTo>
                    <a:pt x="2" y="19"/>
                    <a:pt x="0" y="16"/>
                    <a:pt x="0" y="11"/>
                  </a:cubicBezTo>
                  <a:cubicBezTo>
                    <a:pt x="1" y="0"/>
                    <a:pt x="10" y="4"/>
                    <a:pt x="16" y="4"/>
                  </a:cubicBezTo>
                  <a:cubicBezTo>
                    <a:pt x="16" y="4"/>
                    <a:pt x="16" y="4"/>
                    <a:pt x="16" y="4"/>
                  </a:cubicBezTo>
                  <a:close/>
                </a:path>
              </a:pathLst>
            </a:custGeom>
            <a:solidFill>
              <a:srgbClr val="F7E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9" name="CuadroTexto 8">
            <a:extLst>
              <a:ext uri="{FF2B5EF4-FFF2-40B4-BE49-F238E27FC236}">
                <a16:creationId xmlns:a16="http://schemas.microsoft.com/office/drawing/2014/main" id="{5B89EB17-E8A1-6779-4D32-90FF66335A97}"/>
              </a:ext>
            </a:extLst>
          </p:cNvPr>
          <p:cNvSpPr txBox="1"/>
          <p:nvPr/>
        </p:nvSpPr>
        <p:spPr>
          <a:xfrm>
            <a:off x="3291406" y="4478358"/>
            <a:ext cx="4679794" cy="375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Bef>
                <a:spcPts val="600"/>
              </a:spcBef>
              <a:buClr>
                <a:schemeClr val="accent1"/>
              </a:buClr>
              <a:buSzPts val="1800"/>
              <a:buFont typeface="Bellota Text"/>
              <a:buNone/>
              <a:defRPr sz="1600" b="1">
                <a:solidFill>
                  <a:schemeClr val="accent3">
                    <a:lumMod val="75000"/>
                  </a:schemeClr>
                </a:solidFill>
                <a:latin typeface="Satisfy" panose="020B0604020202020204" charset="0"/>
                <a:ea typeface="Bellota Text"/>
                <a:cs typeface="Bellota Text"/>
                <a:sym typeface="Bellota Text"/>
              </a:defRPr>
            </a:lvl1pPr>
            <a:lvl2pPr marL="914400" indent="-342900">
              <a:lnSpc>
                <a:spcPct val="115000"/>
              </a:lnSpc>
              <a:buClr>
                <a:schemeClr val="accent4"/>
              </a:buClr>
              <a:buSzPts val="1800"/>
              <a:buFont typeface="Bellota Text"/>
              <a:buChar char="⋆"/>
              <a:defRPr sz="1800">
                <a:solidFill>
                  <a:schemeClr val="dk1"/>
                </a:solidFill>
                <a:latin typeface="Bellota Text"/>
                <a:ea typeface="Bellota Text"/>
                <a:cs typeface="Bellota Text"/>
                <a:sym typeface="Bellota Text"/>
              </a:defRPr>
            </a:lvl2pPr>
            <a:lvl3pPr marL="1371600" indent="-342900">
              <a:lnSpc>
                <a:spcPct val="115000"/>
              </a:lnSpc>
              <a:buClr>
                <a:schemeClr val="dk2"/>
              </a:buClr>
              <a:buSzPts val="1800"/>
              <a:buFont typeface="Bellota Text"/>
              <a:buChar char="⋆"/>
              <a:defRPr sz="1800">
                <a:solidFill>
                  <a:schemeClr val="dk1"/>
                </a:solidFill>
                <a:latin typeface="Bellota Text"/>
                <a:ea typeface="Bellota Text"/>
                <a:cs typeface="Bellota Text"/>
                <a:sym typeface="Bellota Text"/>
              </a:defRPr>
            </a:lvl3pPr>
            <a:lvl4pPr marL="1828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4pPr>
            <a:lvl5pPr marL="22860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5pPr>
            <a:lvl6pPr marL="27432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6pPr>
            <a:lvl7pPr marL="32004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7pPr>
            <a:lvl8pPr marL="36576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8pPr>
            <a:lvl9pPr marL="4114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9pPr>
          </a:lstStyle>
          <a:p>
            <a:r>
              <a:rPr lang="es-ES" dirty="0">
                <a:latin typeface="Sabon Next LT" panose="020B0502040204020203" pitchFamily="2" charset="0"/>
                <a:cs typeface="Sabon Next LT" panose="020B0502040204020203" pitchFamily="2" charset="0"/>
              </a:rPr>
              <a:t>https://fp20analytics.com/the-team/</a:t>
            </a:r>
          </a:p>
        </p:txBody>
      </p:sp>
      <p:pic>
        <p:nvPicPr>
          <p:cNvPr id="11" name="Imagen 10">
            <a:extLst>
              <a:ext uri="{FF2B5EF4-FFF2-40B4-BE49-F238E27FC236}">
                <a16:creationId xmlns:a16="http://schemas.microsoft.com/office/drawing/2014/main" id="{76034B58-AB39-C9AE-D8EF-B3F9556070D9}"/>
              </a:ext>
            </a:extLst>
          </p:cNvPr>
          <p:cNvPicPr>
            <a:picLocks noChangeAspect="1"/>
          </p:cNvPicPr>
          <p:nvPr/>
        </p:nvPicPr>
        <p:blipFill>
          <a:blip r:embed="rId4"/>
          <a:stretch>
            <a:fillRect/>
          </a:stretch>
        </p:blipFill>
        <p:spPr>
          <a:xfrm>
            <a:off x="1618637" y="1384689"/>
            <a:ext cx="5522581" cy="2550218"/>
          </a:xfrm>
          <a:prstGeom prst="rect">
            <a:avLst/>
          </a:prstGeom>
        </p:spPr>
      </p:pic>
      <p:sp>
        <p:nvSpPr>
          <p:cNvPr id="12" name="Google Shape;357;p17">
            <a:extLst>
              <a:ext uri="{FF2B5EF4-FFF2-40B4-BE49-F238E27FC236}">
                <a16:creationId xmlns:a16="http://schemas.microsoft.com/office/drawing/2014/main" id="{D4651A98-B593-B2C1-1DC0-0885E4021D8D}"/>
              </a:ext>
            </a:extLst>
          </p:cNvPr>
          <p:cNvSpPr txBox="1">
            <a:spLocks/>
          </p:cNvSpPr>
          <p:nvPr/>
        </p:nvSpPr>
        <p:spPr>
          <a:xfrm>
            <a:off x="340698" y="4053212"/>
            <a:ext cx="2647828" cy="743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ellota Text"/>
              <a:buChar char="⋆"/>
              <a:defRPr sz="1800" b="0" i="0" u="none" strike="noStrike" cap="none">
                <a:solidFill>
                  <a:schemeClr val="dk1"/>
                </a:solidFill>
                <a:latin typeface="Bellota Text"/>
                <a:ea typeface="Bellota Text"/>
                <a:cs typeface="Bellota Text"/>
                <a:sym typeface="Bellota Text"/>
              </a:defRPr>
            </a:lvl1pPr>
            <a:lvl2pPr marL="914400" marR="0" lvl="1" indent="-342900" algn="l" rtl="0">
              <a:lnSpc>
                <a:spcPct val="115000"/>
              </a:lnSpc>
              <a:spcBef>
                <a:spcPts val="0"/>
              </a:spcBef>
              <a:spcAft>
                <a:spcPts val="0"/>
              </a:spcAft>
              <a:buClr>
                <a:schemeClr val="accent4"/>
              </a:buClr>
              <a:buSzPts val="1800"/>
              <a:buFont typeface="Bellota Text"/>
              <a:buChar char="⋆"/>
              <a:defRPr sz="1800" b="0" i="0" u="none" strike="noStrike" cap="none">
                <a:solidFill>
                  <a:schemeClr val="dk1"/>
                </a:solidFill>
                <a:latin typeface="Bellota Text"/>
                <a:ea typeface="Bellota Text"/>
                <a:cs typeface="Bellota Text"/>
                <a:sym typeface="Bellota Text"/>
              </a:defRPr>
            </a:lvl2pPr>
            <a:lvl3pPr marL="1371600" marR="0" lvl="2" indent="-342900" algn="l" rtl="0">
              <a:lnSpc>
                <a:spcPct val="115000"/>
              </a:lnSpc>
              <a:spcBef>
                <a:spcPts val="0"/>
              </a:spcBef>
              <a:spcAft>
                <a:spcPts val="0"/>
              </a:spcAft>
              <a:buClr>
                <a:schemeClr val="dk2"/>
              </a:buClr>
              <a:buSzPts val="1800"/>
              <a:buFont typeface="Bellota Text"/>
              <a:buChar char="⋆"/>
              <a:defRPr sz="1800" b="0" i="0" u="none" strike="noStrike" cap="none">
                <a:solidFill>
                  <a:schemeClr val="dk1"/>
                </a:solidFill>
                <a:latin typeface="Bellota Text"/>
                <a:ea typeface="Bellota Text"/>
                <a:cs typeface="Bellota Text"/>
                <a:sym typeface="Bellota Text"/>
              </a:defRPr>
            </a:lvl3pPr>
            <a:lvl4pPr marL="1828800" marR="0" lvl="3"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4pPr>
            <a:lvl5pPr marL="2286000" marR="0" lvl="4"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5pPr>
            <a:lvl6pPr marL="2743200" marR="0" lvl="5"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6pPr>
            <a:lvl7pPr marL="3200400" marR="0" lvl="6"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7pPr>
            <a:lvl8pPr marL="3657600" marR="0" lvl="7"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8pPr>
            <a:lvl9pPr marL="4114800" marR="0" lvl="8"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9pPr>
          </a:lstStyle>
          <a:p>
            <a:pPr marL="0" indent="0" algn="ctr">
              <a:buFont typeface="Bellota Text"/>
              <a:buNone/>
            </a:pPr>
            <a:r>
              <a:rPr lang="es-ES" sz="1600" b="1">
                <a:solidFill>
                  <a:schemeClr val="accent3">
                    <a:lumMod val="75000"/>
                  </a:schemeClr>
                </a:solidFill>
                <a:latin typeface="Sabon Next LT" panose="020B0502040204020203" pitchFamily="2" charset="0"/>
                <a:cs typeface="Sabon Next LT" panose="020B0502040204020203" pitchFamily="2" charset="0"/>
                <a:sym typeface="Arial"/>
              </a:rPr>
              <a:t>Vicente Antonio Juan Magallanes Analista de datos</a:t>
            </a:r>
            <a:endParaRPr lang="es-ES" sz="1600" b="1" dirty="0">
              <a:solidFill>
                <a:schemeClr val="accent3">
                  <a:lumMod val="75000"/>
                </a:schemeClr>
              </a:solidFill>
              <a:latin typeface="Sabon Next LT" panose="020B0502040204020203" pitchFamily="2" charset="0"/>
              <a:cs typeface="Sabon Next LT" panose="020B0502040204020203" pitchFamily="2" charset="0"/>
              <a:sym typeface="Arial"/>
            </a:endParaRPr>
          </a:p>
        </p:txBody>
      </p:sp>
    </p:spTree>
    <p:extLst>
      <p:ext uri="{BB962C8B-B14F-4D97-AF65-F5344CB8AC3E}">
        <p14:creationId xmlns:p14="http://schemas.microsoft.com/office/powerpoint/2010/main" val="4211569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30</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
        <p:nvSpPr>
          <p:cNvPr id="10" name="CuadroTexto 9">
            <a:extLst>
              <a:ext uri="{FF2B5EF4-FFF2-40B4-BE49-F238E27FC236}">
                <a16:creationId xmlns:a16="http://schemas.microsoft.com/office/drawing/2014/main" id="{805B8DAB-CCB4-C478-B2EF-F330A28B546E}"/>
              </a:ext>
            </a:extLst>
          </p:cNvPr>
          <p:cNvSpPr txBox="1"/>
          <p:nvPr/>
        </p:nvSpPr>
        <p:spPr>
          <a:xfrm>
            <a:off x="992459" y="713442"/>
            <a:ext cx="6709317" cy="523220"/>
          </a:xfrm>
          <a:prstGeom prst="rect">
            <a:avLst/>
          </a:prstGeom>
          <a:noFill/>
        </p:spPr>
        <p:txBody>
          <a:bodyPr wrap="square">
            <a:spAutoFit/>
          </a:bodyPr>
          <a:lstStyle/>
          <a:p>
            <a:r>
              <a:rPr lang="es-ES" dirty="0"/>
              <a:t>Utilizar DIVIDE en lugar del operador /. Para evitar error en devoluciones 0 y sumado a ello mejora el rendimiento.</a:t>
            </a:r>
          </a:p>
        </p:txBody>
      </p:sp>
      <p:pic>
        <p:nvPicPr>
          <p:cNvPr id="4" name="Imagen 3">
            <a:extLst>
              <a:ext uri="{FF2B5EF4-FFF2-40B4-BE49-F238E27FC236}">
                <a16:creationId xmlns:a16="http://schemas.microsoft.com/office/drawing/2014/main" id="{BCE2581D-C460-8173-9357-AFB44C48226D}"/>
              </a:ext>
            </a:extLst>
          </p:cNvPr>
          <p:cNvPicPr>
            <a:picLocks noChangeAspect="1"/>
          </p:cNvPicPr>
          <p:nvPr/>
        </p:nvPicPr>
        <p:blipFill>
          <a:blip r:embed="rId2"/>
          <a:stretch>
            <a:fillRect/>
          </a:stretch>
        </p:blipFill>
        <p:spPr>
          <a:xfrm>
            <a:off x="3233482" y="1236662"/>
            <a:ext cx="5434733" cy="253786"/>
          </a:xfrm>
          <a:prstGeom prst="rect">
            <a:avLst/>
          </a:prstGeom>
        </p:spPr>
      </p:pic>
      <p:sp>
        <p:nvSpPr>
          <p:cNvPr id="8" name="CuadroTexto 7">
            <a:extLst>
              <a:ext uri="{FF2B5EF4-FFF2-40B4-BE49-F238E27FC236}">
                <a16:creationId xmlns:a16="http://schemas.microsoft.com/office/drawing/2014/main" id="{04BBCD01-688E-46CE-5889-72356555D099}"/>
              </a:ext>
            </a:extLst>
          </p:cNvPr>
          <p:cNvSpPr txBox="1"/>
          <p:nvPr/>
        </p:nvSpPr>
        <p:spPr>
          <a:xfrm>
            <a:off x="992458" y="1597908"/>
            <a:ext cx="6709317" cy="523220"/>
          </a:xfrm>
          <a:prstGeom prst="rect">
            <a:avLst/>
          </a:prstGeom>
          <a:noFill/>
        </p:spPr>
        <p:txBody>
          <a:bodyPr wrap="square">
            <a:spAutoFit/>
          </a:bodyPr>
          <a:lstStyle/>
          <a:p>
            <a:r>
              <a:rPr lang="es-ES" dirty="0"/>
              <a:t>Ojo es mejor utilizar la función switch que múltiples y complejos IF, por rendimiento y facilidad de mantenimiento.</a:t>
            </a:r>
          </a:p>
        </p:txBody>
      </p:sp>
      <p:pic>
        <p:nvPicPr>
          <p:cNvPr id="12" name="Imagen 11">
            <a:extLst>
              <a:ext uri="{FF2B5EF4-FFF2-40B4-BE49-F238E27FC236}">
                <a16:creationId xmlns:a16="http://schemas.microsoft.com/office/drawing/2014/main" id="{2ABF261E-37F1-0AD7-826E-21E1805CE0C3}"/>
              </a:ext>
            </a:extLst>
          </p:cNvPr>
          <p:cNvPicPr>
            <a:picLocks noChangeAspect="1"/>
          </p:cNvPicPr>
          <p:nvPr/>
        </p:nvPicPr>
        <p:blipFill>
          <a:blip r:embed="rId3"/>
          <a:stretch>
            <a:fillRect/>
          </a:stretch>
        </p:blipFill>
        <p:spPr>
          <a:xfrm>
            <a:off x="3821151" y="2121128"/>
            <a:ext cx="3822506" cy="1233521"/>
          </a:xfrm>
          <a:prstGeom prst="rect">
            <a:avLst/>
          </a:prstGeom>
        </p:spPr>
      </p:pic>
    </p:spTree>
    <p:extLst>
      <p:ext uri="{BB962C8B-B14F-4D97-AF65-F5344CB8AC3E}">
        <p14:creationId xmlns:p14="http://schemas.microsoft.com/office/powerpoint/2010/main" val="2611422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31</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
        <p:nvSpPr>
          <p:cNvPr id="10" name="CuadroTexto 9">
            <a:extLst>
              <a:ext uri="{FF2B5EF4-FFF2-40B4-BE49-F238E27FC236}">
                <a16:creationId xmlns:a16="http://schemas.microsoft.com/office/drawing/2014/main" id="{805B8DAB-CCB4-C478-B2EF-F330A28B546E}"/>
              </a:ext>
            </a:extLst>
          </p:cNvPr>
          <p:cNvSpPr txBox="1"/>
          <p:nvPr/>
        </p:nvSpPr>
        <p:spPr>
          <a:xfrm>
            <a:off x="992459" y="713442"/>
            <a:ext cx="6709317" cy="307777"/>
          </a:xfrm>
          <a:prstGeom prst="rect">
            <a:avLst/>
          </a:prstGeom>
          <a:noFill/>
        </p:spPr>
        <p:txBody>
          <a:bodyPr wrap="square">
            <a:spAutoFit/>
          </a:bodyPr>
          <a:lstStyle/>
          <a:p>
            <a:r>
              <a:rPr lang="es-ES" dirty="0"/>
              <a:t>Comentarios de el buen uso de DAX</a:t>
            </a:r>
          </a:p>
        </p:txBody>
      </p:sp>
      <p:sp>
        <p:nvSpPr>
          <p:cNvPr id="8" name="CuadroTexto 7">
            <a:extLst>
              <a:ext uri="{FF2B5EF4-FFF2-40B4-BE49-F238E27FC236}">
                <a16:creationId xmlns:a16="http://schemas.microsoft.com/office/drawing/2014/main" id="{04BBCD01-688E-46CE-5889-72356555D099}"/>
              </a:ext>
            </a:extLst>
          </p:cNvPr>
          <p:cNvSpPr txBox="1"/>
          <p:nvPr/>
        </p:nvSpPr>
        <p:spPr>
          <a:xfrm>
            <a:off x="942992" y="1203898"/>
            <a:ext cx="3856232" cy="738664"/>
          </a:xfrm>
          <a:prstGeom prst="rect">
            <a:avLst/>
          </a:prstGeom>
          <a:noFill/>
        </p:spPr>
        <p:txBody>
          <a:bodyPr wrap="square">
            <a:spAutoFit/>
          </a:bodyPr>
          <a:lstStyle/>
          <a:p>
            <a:r>
              <a:rPr lang="es-ES" dirty="0"/>
              <a:t>Un modelo de datos creado correctamente simplifica las medidas que se utilizaran en </a:t>
            </a:r>
            <a:r>
              <a:rPr lang="es-ES" dirty="0" err="1"/>
              <a:t>power</a:t>
            </a:r>
            <a:r>
              <a:rPr lang="es-ES" dirty="0"/>
              <a:t> </a:t>
            </a:r>
            <a:r>
              <a:rPr lang="es-ES" dirty="0" err="1"/>
              <a:t>bi</a:t>
            </a:r>
            <a:r>
              <a:rPr lang="es-ES" dirty="0"/>
              <a:t>.</a:t>
            </a:r>
          </a:p>
        </p:txBody>
      </p:sp>
      <p:sp>
        <p:nvSpPr>
          <p:cNvPr id="2" name="CuadroTexto 1">
            <a:extLst>
              <a:ext uri="{FF2B5EF4-FFF2-40B4-BE49-F238E27FC236}">
                <a16:creationId xmlns:a16="http://schemas.microsoft.com/office/drawing/2014/main" id="{0372B687-3FE0-F0ED-AA27-23ADC0A0FC28}"/>
              </a:ext>
            </a:extLst>
          </p:cNvPr>
          <p:cNvSpPr txBox="1"/>
          <p:nvPr/>
        </p:nvSpPr>
        <p:spPr>
          <a:xfrm>
            <a:off x="899160" y="2774510"/>
            <a:ext cx="3789325" cy="738664"/>
          </a:xfrm>
          <a:prstGeom prst="rect">
            <a:avLst/>
          </a:prstGeom>
          <a:noFill/>
        </p:spPr>
        <p:txBody>
          <a:bodyPr wrap="square">
            <a:spAutoFit/>
          </a:bodyPr>
          <a:lstStyle/>
          <a:p>
            <a:r>
              <a:rPr lang="es-ES" dirty="0"/>
              <a:t>Evitar el uso de columnas calculadas, es mejor emplear medidas. Caso de ejemplo Costos operativos </a:t>
            </a:r>
          </a:p>
        </p:txBody>
      </p:sp>
      <p:pic>
        <p:nvPicPr>
          <p:cNvPr id="9" name="Imagen 8">
            <a:extLst>
              <a:ext uri="{FF2B5EF4-FFF2-40B4-BE49-F238E27FC236}">
                <a16:creationId xmlns:a16="http://schemas.microsoft.com/office/drawing/2014/main" id="{1AA30B58-FBE8-AA8F-04BF-74A2F91B94FD}"/>
              </a:ext>
            </a:extLst>
          </p:cNvPr>
          <p:cNvPicPr>
            <a:picLocks noChangeAspect="1"/>
          </p:cNvPicPr>
          <p:nvPr/>
        </p:nvPicPr>
        <p:blipFill>
          <a:blip r:embed="rId2"/>
          <a:stretch>
            <a:fillRect/>
          </a:stretch>
        </p:blipFill>
        <p:spPr>
          <a:xfrm>
            <a:off x="4732317" y="1003814"/>
            <a:ext cx="3278459" cy="1629785"/>
          </a:xfrm>
          <a:prstGeom prst="rect">
            <a:avLst/>
          </a:prstGeom>
        </p:spPr>
      </p:pic>
      <p:pic>
        <p:nvPicPr>
          <p:cNvPr id="13" name="Imagen 12">
            <a:extLst>
              <a:ext uri="{FF2B5EF4-FFF2-40B4-BE49-F238E27FC236}">
                <a16:creationId xmlns:a16="http://schemas.microsoft.com/office/drawing/2014/main" id="{0E7223D4-9551-95F1-18FD-1136C1BF4A3C}"/>
              </a:ext>
            </a:extLst>
          </p:cNvPr>
          <p:cNvPicPr>
            <a:picLocks noChangeAspect="1"/>
          </p:cNvPicPr>
          <p:nvPr/>
        </p:nvPicPr>
        <p:blipFill>
          <a:blip r:embed="rId3"/>
          <a:stretch>
            <a:fillRect/>
          </a:stretch>
        </p:blipFill>
        <p:spPr>
          <a:xfrm>
            <a:off x="2765503" y="3340563"/>
            <a:ext cx="4936273" cy="212937"/>
          </a:xfrm>
          <a:prstGeom prst="rect">
            <a:avLst/>
          </a:prstGeom>
        </p:spPr>
      </p:pic>
      <p:pic>
        <p:nvPicPr>
          <p:cNvPr id="15" name="Imagen 14">
            <a:extLst>
              <a:ext uri="{FF2B5EF4-FFF2-40B4-BE49-F238E27FC236}">
                <a16:creationId xmlns:a16="http://schemas.microsoft.com/office/drawing/2014/main" id="{CAEB3970-8984-9C1F-0BAF-1E52FE15A350}"/>
              </a:ext>
            </a:extLst>
          </p:cNvPr>
          <p:cNvPicPr>
            <a:picLocks noChangeAspect="1"/>
          </p:cNvPicPr>
          <p:nvPr/>
        </p:nvPicPr>
        <p:blipFill>
          <a:blip r:embed="rId4"/>
          <a:stretch>
            <a:fillRect/>
          </a:stretch>
        </p:blipFill>
        <p:spPr>
          <a:xfrm>
            <a:off x="2765503" y="3700153"/>
            <a:ext cx="3483472" cy="399148"/>
          </a:xfrm>
          <a:prstGeom prst="rect">
            <a:avLst/>
          </a:prstGeom>
        </p:spPr>
      </p:pic>
    </p:spTree>
    <p:extLst>
      <p:ext uri="{BB962C8B-B14F-4D97-AF65-F5344CB8AC3E}">
        <p14:creationId xmlns:p14="http://schemas.microsoft.com/office/powerpoint/2010/main" val="3483536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32</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
        <p:nvSpPr>
          <p:cNvPr id="10" name="CuadroTexto 9">
            <a:extLst>
              <a:ext uri="{FF2B5EF4-FFF2-40B4-BE49-F238E27FC236}">
                <a16:creationId xmlns:a16="http://schemas.microsoft.com/office/drawing/2014/main" id="{805B8DAB-CCB4-C478-B2EF-F330A28B546E}"/>
              </a:ext>
            </a:extLst>
          </p:cNvPr>
          <p:cNvSpPr txBox="1"/>
          <p:nvPr/>
        </p:nvSpPr>
        <p:spPr>
          <a:xfrm>
            <a:off x="992459" y="713442"/>
            <a:ext cx="6709317" cy="738664"/>
          </a:xfrm>
          <a:prstGeom prst="rect">
            <a:avLst/>
          </a:prstGeom>
          <a:noFill/>
        </p:spPr>
        <p:txBody>
          <a:bodyPr wrap="square">
            <a:spAutoFit/>
          </a:bodyPr>
          <a:lstStyle/>
          <a:p>
            <a:r>
              <a:rPr lang="es-ES" dirty="0"/>
              <a:t>Comentarios de el buen uso de DAX Tablas virtuales, empleando la vista de consulta </a:t>
            </a:r>
            <a:r>
              <a:rPr lang="es-ES" dirty="0" err="1"/>
              <a:t>dax</a:t>
            </a:r>
            <a:r>
              <a:rPr lang="es-ES" dirty="0"/>
              <a:t> o </a:t>
            </a:r>
            <a:r>
              <a:rPr lang="es-ES" dirty="0" err="1"/>
              <a:t>daxstudio</a:t>
            </a:r>
            <a:r>
              <a:rPr lang="es-ES" dirty="0"/>
              <a:t>, para entender visualmente la tabla virtual que estas creando.</a:t>
            </a:r>
          </a:p>
        </p:txBody>
      </p:sp>
      <p:pic>
        <p:nvPicPr>
          <p:cNvPr id="7" name="Imagen 6">
            <a:extLst>
              <a:ext uri="{FF2B5EF4-FFF2-40B4-BE49-F238E27FC236}">
                <a16:creationId xmlns:a16="http://schemas.microsoft.com/office/drawing/2014/main" id="{7FE94936-A424-22A1-B8C6-C24CC6A0B8E8}"/>
              </a:ext>
            </a:extLst>
          </p:cNvPr>
          <p:cNvPicPr>
            <a:picLocks noChangeAspect="1"/>
          </p:cNvPicPr>
          <p:nvPr/>
        </p:nvPicPr>
        <p:blipFill>
          <a:blip r:embed="rId2"/>
          <a:stretch>
            <a:fillRect/>
          </a:stretch>
        </p:blipFill>
        <p:spPr>
          <a:xfrm>
            <a:off x="1862939" y="1512847"/>
            <a:ext cx="5418121" cy="2520056"/>
          </a:xfrm>
          <a:prstGeom prst="rect">
            <a:avLst/>
          </a:prstGeom>
        </p:spPr>
      </p:pic>
    </p:spTree>
    <p:extLst>
      <p:ext uri="{BB962C8B-B14F-4D97-AF65-F5344CB8AC3E}">
        <p14:creationId xmlns:p14="http://schemas.microsoft.com/office/powerpoint/2010/main" val="714656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33</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99160" y="-159318"/>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DAX!!!!</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6E5D6B43-FDC7-EFDD-0611-080293182D4E}"/>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
        <p:nvSpPr>
          <p:cNvPr id="10" name="CuadroTexto 9">
            <a:extLst>
              <a:ext uri="{FF2B5EF4-FFF2-40B4-BE49-F238E27FC236}">
                <a16:creationId xmlns:a16="http://schemas.microsoft.com/office/drawing/2014/main" id="{805B8DAB-CCB4-C478-B2EF-F330A28B546E}"/>
              </a:ext>
            </a:extLst>
          </p:cNvPr>
          <p:cNvSpPr txBox="1"/>
          <p:nvPr/>
        </p:nvSpPr>
        <p:spPr>
          <a:xfrm>
            <a:off x="992459" y="713442"/>
            <a:ext cx="6709317" cy="738664"/>
          </a:xfrm>
          <a:prstGeom prst="rect">
            <a:avLst/>
          </a:prstGeom>
          <a:noFill/>
        </p:spPr>
        <p:txBody>
          <a:bodyPr wrap="square">
            <a:spAutoFit/>
          </a:bodyPr>
          <a:lstStyle/>
          <a:p>
            <a:r>
              <a:rPr lang="es-ES" dirty="0"/>
              <a:t>Partir de medidas  básicas, y luego ir escalando a medidas complejas.</a:t>
            </a:r>
          </a:p>
          <a:p>
            <a:endParaRPr lang="es-ES" dirty="0"/>
          </a:p>
          <a:p>
            <a:r>
              <a:rPr lang="es-ES" dirty="0"/>
              <a:t>Mejora la trazabilidad, la lectura de las medidas, y optimiza su ejecución. </a:t>
            </a:r>
          </a:p>
        </p:txBody>
      </p:sp>
      <p:pic>
        <p:nvPicPr>
          <p:cNvPr id="9" name="Imagen 8">
            <a:extLst>
              <a:ext uri="{FF2B5EF4-FFF2-40B4-BE49-F238E27FC236}">
                <a16:creationId xmlns:a16="http://schemas.microsoft.com/office/drawing/2014/main" id="{FD2CFAC4-DADA-B638-0771-4FBD7FC2E442}"/>
              </a:ext>
            </a:extLst>
          </p:cNvPr>
          <p:cNvPicPr>
            <a:picLocks noChangeAspect="1"/>
          </p:cNvPicPr>
          <p:nvPr/>
        </p:nvPicPr>
        <p:blipFill>
          <a:blip r:embed="rId2"/>
          <a:stretch>
            <a:fillRect/>
          </a:stretch>
        </p:blipFill>
        <p:spPr>
          <a:xfrm>
            <a:off x="1553407" y="2998695"/>
            <a:ext cx="6148369" cy="327041"/>
          </a:xfrm>
          <a:prstGeom prst="rect">
            <a:avLst/>
          </a:prstGeom>
        </p:spPr>
      </p:pic>
      <p:pic>
        <p:nvPicPr>
          <p:cNvPr id="12" name="Imagen 11">
            <a:extLst>
              <a:ext uri="{FF2B5EF4-FFF2-40B4-BE49-F238E27FC236}">
                <a16:creationId xmlns:a16="http://schemas.microsoft.com/office/drawing/2014/main" id="{816B1DE9-4A6F-5146-1F9D-A18024CB0A62}"/>
              </a:ext>
            </a:extLst>
          </p:cNvPr>
          <p:cNvPicPr>
            <a:picLocks noChangeAspect="1"/>
          </p:cNvPicPr>
          <p:nvPr/>
        </p:nvPicPr>
        <p:blipFill>
          <a:blip r:embed="rId3"/>
          <a:stretch>
            <a:fillRect/>
          </a:stretch>
        </p:blipFill>
        <p:spPr>
          <a:xfrm>
            <a:off x="654213" y="2072419"/>
            <a:ext cx="4086787" cy="252447"/>
          </a:xfrm>
          <a:prstGeom prst="rect">
            <a:avLst/>
          </a:prstGeom>
        </p:spPr>
      </p:pic>
      <p:pic>
        <p:nvPicPr>
          <p:cNvPr id="14" name="Imagen 13">
            <a:extLst>
              <a:ext uri="{FF2B5EF4-FFF2-40B4-BE49-F238E27FC236}">
                <a16:creationId xmlns:a16="http://schemas.microsoft.com/office/drawing/2014/main" id="{6F586D94-2457-A9EC-126F-472E04E3B1CB}"/>
              </a:ext>
            </a:extLst>
          </p:cNvPr>
          <p:cNvPicPr>
            <a:picLocks noChangeAspect="1"/>
          </p:cNvPicPr>
          <p:nvPr/>
        </p:nvPicPr>
        <p:blipFill>
          <a:blip r:embed="rId4"/>
          <a:stretch>
            <a:fillRect/>
          </a:stretch>
        </p:blipFill>
        <p:spPr>
          <a:xfrm>
            <a:off x="4958834" y="2108178"/>
            <a:ext cx="3218986" cy="201851"/>
          </a:xfrm>
          <a:prstGeom prst="rect">
            <a:avLst/>
          </a:prstGeom>
        </p:spPr>
      </p:pic>
    </p:spTree>
    <p:extLst>
      <p:ext uri="{BB962C8B-B14F-4D97-AF65-F5344CB8AC3E}">
        <p14:creationId xmlns:p14="http://schemas.microsoft.com/office/powerpoint/2010/main" val="12467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34</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visulización</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1B95E659-96ED-7BA8-3925-4A0D93279190}"/>
              </a:ext>
            </a:extLst>
          </p:cNvPr>
          <p:cNvSpPr txBox="1"/>
          <p:nvPr/>
        </p:nvSpPr>
        <p:spPr>
          <a:xfrm>
            <a:off x="942991" y="1005361"/>
            <a:ext cx="6709317" cy="523220"/>
          </a:xfrm>
          <a:prstGeom prst="rect">
            <a:avLst/>
          </a:prstGeom>
          <a:noFill/>
        </p:spPr>
        <p:txBody>
          <a:bodyPr wrap="square">
            <a:spAutoFit/>
          </a:bodyPr>
          <a:lstStyle/>
          <a:p>
            <a:r>
              <a:rPr lang="es-ES" dirty="0"/>
              <a:t>Legibilidad de los datos , es decir , que siempre , estén legibles, los datos categóricos, en los gráficos </a:t>
            </a:r>
          </a:p>
        </p:txBody>
      </p:sp>
      <p:pic>
        <p:nvPicPr>
          <p:cNvPr id="8" name="Imagen 7">
            <a:extLst>
              <a:ext uri="{FF2B5EF4-FFF2-40B4-BE49-F238E27FC236}">
                <a16:creationId xmlns:a16="http://schemas.microsoft.com/office/drawing/2014/main" id="{67379D9A-4A77-4A34-C1DC-D7F0E869F888}"/>
              </a:ext>
            </a:extLst>
          </p:cNvPr>
          <p:cNvPicPr>
            <a:picLocks noChangeAspect="1"/>
          </p:cNvPicPr>
          <p:nvPr/>
        </p:nvPicPr>
        <p:blipFill>
          <a:blip r:embed="rId2"/>
          <a:stretch>
            <a:fillRect/>
          </a:stretch>
        </p:blipFill>
        <p:spPr>
          <a:xfrm>
            <a:off x="4943966" y="1727019"/>
            <a:ext cx="3791930" cy="1640436"/>
          </a:xfrm>
          <a:prstGeom prst="rect">
            <a:avLst/>
          </a:prstGeom>
        </p:spPr>
      </p:pic>
      <p:pic>
        <p:nvPicPr>
          <p:cNvPr id="10" name="Imagen 9">
            <a:extLst>
              <a:ext uri="{FF2B5EF4-FFF2-40B4-BE49-F238E27FC236}">
                <a16:creationId xmlns:a16="http://schemas.microsoft.com/office/drawing/2014/main" id="{B79FB494-1982-EA0F-3453-25B557879896}"/>
              </a:ext>
            </a:extLst>
          </p:cNvPr>
          <p:cNvPicPr>
            <a:picLocks noChangeAspect="1"/>
          </p:cNvPicPr>
          <p:nvPr/>
        </p:nvPicPr>
        <p:blipFill>
          <a:blip r:embed="rId3"/>
          <a:stretch>
            <a:fillRect/>
          </a:stretch>
        </p:blipFill>
        <p:spPr>
          <a:xfrm>
            <a:off x="945686" y="1727019"/>
            <a:ext cx="3711911" cy="1748153"/>
          </a:xfrm>
          <a:prstGeom prst="rect">
            <a:avLst/>
          </a:prstGeom>
        </p:spPr>
      </p:pic>
      <p:pic>
        <p:nvPicPr>
          <p:cNvPr id="11" name="Gráfico 10" descr="Cerrar contorno">
            <a:extLst>
              <a:ext uri="{FF2B5EF4-FFF2-40B4-BE49-F238E27FC236}">
                <a16:creationId xmlns:a16="http://schemas.microsoft.com/office/drawing/2014/main" id="{6602F34B-2C6A-7741-2733-4ED4077DC0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443" y="3187651"/>
            <a:ext cx="737594" cy="737594"/>
          </a:xfrm>
          <a:prstGeom prst="rect">
            <a:avLst/>
          </a:prstGeom>
        </p:spPr>
      </p:pic>
      <p:pic>
        <p:nvPicPr>
          <p:cNvPr id="12" name="Gráfico 11" descr="Manos aplaudiendo con relleno sólido">
            <a:extLst>
              <a:ext uri="{FF2B5EF4-FFF2-40B4-BE49-F238E27FC236}">
                <a16:creationId xmlns:a16="http://schemas.microsoft.com/office/drawing/2014/main" id="{0000BCF5-9DE3-30ED-6579-5765FB818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8464" y="3381655"/>
            <a:ext cx="756484" cy="756484"/>
          </a:xfrm>
          <a:prstGeom prst="rect">
            <a:avLst/>
          </a:prstGeom>
        </p:spPr>
      </p:pic>
      <p:sp>
        <p:nvSpPr>
          <p:cNvPr id="13" name="CuadroTexto 12">
            <a:extLst>
              <a:ext uri="{FF2B5EF4-FFF2-40B4-BE49-F238E27FC236}">
                <a16:creationId xmlns:a16="http://schemas.microsoft.com/office/drawing/2014/main" id="{B3BE42A9-9B4B-A189-1B49-F19DADA911E3}"/>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Tree>
    <p:extLst>
      <p:ext uri="{BB962C8B-B14F-4D97-AF65-F5344CB8AC3E}">
        <p14:creationId xmlns:p14="http://schemas.microsoft.com/office/powerpoint/2010/main" val="1253717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35</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visulización</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1B95E659-96ED-7BA8-3925-4A0D93279190}"/>
              </a:ext>
            </a:extLst>
          </p:cNvPr>
          <p:cNvSpPr txBox="1"/>
          <p:nvPr/>
        </p:nvSpPr>
        <p:spPr>
          <a:xfrm>
            <a:off x="942991" y="1005361"/>
            <a:ext cx="6709317" cy="307777"/>
          </a:xfrm>
          <a:prstGeom prst="rect">
            <a:avLst/>
          </a:prstGeom>
          <a:noFill/>
        </p:spPr>
        <p:txBody>
          <a:bodyPr wrap="square">
            <a:spAutoFit/>
          </a:bodyPr>
          <a:lstStyle/>
          <a:p>
            <a:r>
              <a:rPr lang="es-ES" dirty="0"/>
              <a:t>Saber cuando , sirve cada gráfico, según el uso y datos que se desean analizar.</a:t>
            </a:r>
          </a:p>
        </p:txBody>
      </p:sp>
      <p:pic>
        <p:nvPicPr>
          <p:cNvPr id="4" name="Imagen 3">
            <a:extLst>
              <a:ext uri="{FF2B5EF4-FFF2-40B4-BE49-F238E27FC236}">
                <a16:creationId xmlns:a16="http://schemas.microsoft.com/office/drawing/2014/main" id="{0093E7C5-E0ED-82F1-940B-4B50FFBC7259}"/>
              </a:ext>
            </a:extLst>
          </p:cNvPr>
          <p:cNvPicPr>
            <a:picLocks noChangeAspect="1"/>
          </p:cNvPicPr>
          <p:nvPr/>
        </p:nvPicPr>
        <p:blipFill>
          <a:blip r:embed="rId2"/>
          <a:stretch>
            <a:fillRect/>
          </a:stretch>
        </p:blipFill>
        <p:spPr>
          <a:xfrm>
            <a:off x="900523" y="1680433"/>
            <a:ext cx="3671477" cy="1778904"/>
          </a:xfrm>
          <a:prstGeom prst="rect">
            <a:avLst/>
          </a:prstGeom>
        </p:spPr>
      </p:pic>
      <p:pic>
        <p:nvPicPr>
          <p:cNvPr id="12" name="Gráfico 11" descr="Manos aplaudiendo con relleno sólido">
            <a:extLst>
              <a:ext uri="{FF2B5EF4-FFF2-40B4-BE49-F238E27FC236}">
                <a16:creationId xmlns:a16="http://schemas.microsoft.com/office/drawing/2014/main" id="{0000BCF5-9DE3-30ED-6579-5765FB818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760" y="3054935"/>
            <a:ext cx="756484" cy="756484"/>
          </a:xfrm>
          <a:prstGeom prst="rect">
            <a:avLst/>
          </a:prstGeom>
        </p:spPr>
      </p:pic>
      <p:pic>
        <p:nvPicPr>
          <p:cNvPr id="9" name="Imagen 8">
            <a:extLst>
              <a:ext uri="{FF2B5EF4-FFF2-40B4-BE49-F238E27FC236}">
                <a16:creationId xmlns:a16="http://schemas.microsoft.com/office/drawing/2014/main" id="{F655ABCD-411E-3FBC-1CA8-78485427DC5B}"/>
              </a:ext>
            </a:extLst>
          </p:cNvPr>
          <p:cNvPicPr>
            <a:picLocks noChangeAspect="1"/>
          </p:cNvPicPr>
          <p:nvPr/>
        </p:nvPicPr>
        <p:blipFill>
          <a:blip r:embed="rId5"/>
          <a:stretch>
            <a:fillRect/>
          </a:stretch>
        </p:blipFill>
        <p:spPr>
          <a:xfrm>
            <a:off x="4846350" y="1550554"/>
            <a:ext cx="3147641" cy="2038662"/>
          </a:xfrm>
          <a:prstGeom prst="rect">
            <a:avLst/>
          </a:prstGeom>
        </p:spPr>
      </p:pic>
      <p:pic>
        <p:nvPicPr>
          <p:cNvPr id="11" name="Gráfico 10" descr="Cerrar contorno">
            <a:extLst>
              <a:ext uri="{FF2B5EF4-FFF2-40B4-BE49-F238E27FC236}">
                <a16:creationId xmlns:a16="http://schemas.microsoft.com/office/drawing/2014/main" id="{6602F34B-2C6A-7741-2733-4ED4077DC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0443" y="3187651"/>
            <a:ext cx="737594" cy="737594"/>
          </a:xfrm>
          <a:prstGeom prst="rect">
            <a:avLst/>
          </a:prstGeom>
        </p:spPr>
      </p:pic>
      <p:sp>
        <p:nvSpPr>
          <p:cNvPr id="13" name="CuadroTexto 12">
            <a:extLst>
              <a:ext uri="{FF2B5EF4-FFF2-40B4-BE49-F238E27FC236}">
                <a16:creationId xmlns:a16="http://schemas.microsoft.com/office/drawing/2014/main" id="{D9BCF366-D100-C004-3355-DC0D4EF581F9}"/>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Tree>
    <p:extLst>
      <p:ext uri="{BB962C8B-B14F-4D97-AF65-F5344CB8AC3E}">
        <p14:creationId xmlns:p14="http://schemas.microsoft.com/office/powerpoint/2010/main" val="2175893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36</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visulización</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1B95E659-96ED-7BA8-3925-4A0D93279190}"/>
              </a:ext>
            </a:extLst>
          </p:cNvPr>
          <p:cNvSpPr txBox="1"/>
          <p:nvPr/>
        </p:nvSpPr>
        <p:spPr>
          <a:xfrm>
            <a:off x="839099" y="870961"/>
            <a:ext cx="6709317" cy="523220"/>
          </a:xfrm>
          <a:prstGeom prst="rect">
            <a:avLst/>
          </a:prstGeom>
          <a:noFill/>
        </p:spPr>
        <p:txBody>
          <a:bodyPr wrap="square">
            <a:spAutoFit/>
          </a:bodyPr>
          <a:lstStyle/>
          <a:p>
            <a:r>
              <a:rPr lang="es-ES" dirty="0"/>
              <a:t>Acompañar el grafico con pequeñas leyendas, para su mejor lectura, recodar la facilidad de uso del cliente.</a:t>
            </a:r>
          </a:p>
        </p:txBody>
      </p:sp>
      <p:pic>
        <p:nvPicPr>
          <p:cNvPr id="7" name="Imagen 6">
            <a:extLst>
              <a:ext uri="{FF2B5EF4-FFF2-40B4-BE49-F238E27FC236}">
                <a16:creationId xmlns:a16="http://schemas.microsoft.com/office/drawing/2014/main" id="{D2AF6D1C-BEA2-CF85-92FB-EC649AA2FDA5}"/>
              </a:ext>
            </a:extLst>
          </p:cNvPr>
          <p:cNvPicPr>
            <a:picLocks noChangeAspect="1"/>
          </p:cNvPicPr>
          <p:nvPr/>
        </p:nvPicPr>
        <p:blipFill>
          <a:blip r:embed="rId2"/>
          <a:stretch>
            <a:fillRect/>
          </a:stretch>
        </p:blipFill>
        <p:spPr>
          <a:xfrm>
            <a:off x="942992" y="1708050"/>
            <a:ext cx="3489316" cy="1778317"/>
          </a:xfrm>
          <a:prstGeom prst="rect">
            <a:avLst/>
          </a:prstGeom>
        </p:spPr>
      </p:pic>
      <p:pic>
        <p:nvPicPr>
          <p:cNvPr id="12" name="Gráfico 11" descr="Manos aplaudiendo con relleno sólido">
            <a:extLst>
              <a:ext uri="{FF2B5EF4-FFF2-40B4-BE49-F238E27FC236}">
                <a16:creationId xmlns:a16="http://schemas.microsoft.com/office/drawing/2014/main" id="{0000BCF5-9DE3-30ED-6579-5765FB818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516" y="2181497"/>
            <a:ext cx="756484" cy="756484"/>
          </a:xfrm>
          <a:prstGeom prst="rect">
            <a:avLst/>
          </a:prstGeom>
        </p:spPr>
      </p:pic>
      <p:pic>
        <p:nvPicPr>
          <p:cNvPr id="10" name="Imagen 9">
            <a:extLst>
              <a:ext uri="{FF2B5EF4-FFF2-40B4-BE49-F238E27FC236}">
                <a16:creationId xmlns:a16="http://schemas.microsoft.com/office/drawing/2014/main" id="{EE7F70AF-266A-CF35-7984-B174C20C4380}"/>
              </a:ext>
            </a:extLst>
          </p:cNvPr>
          <p:cNvPicPr>
            <a:picLocks noChangeAspect="1"/>
          </p:cNvPicPr>
          <p:nvPr/>
        </p:nvPicPr>
        <p:blipFill>
          <a:blip r:embed="rId5"/>
          <a:stretch>
            <a:fillRect/>
          </a:stretch>
        </p:blipFill>
        <p:spPr>
          <a:xfrm>
            <a:off x="4572000" y="1708050"/>
            <a:ext cx="3529191" cy="1778317"/>
          </a:xfrm>
          <a:prstGeom prst="rect">
            <a:avLst/>
          </a:prstGeom>
        </p:spPr>
      </p:pic>
      <p:pic>
        <p:nvPicPr>
          <p:cNvPr id="11" name="Gráfico 10" descr="Cerrar contorno">
            <a:extLst>
              <a:ext uri="{FF2B5EF4-FFF2-40B4-BE49-F238E27FC236}">
                <a16:creationId xmlns:a16="http://schemas.microsoft.com/office/drawing/2014/main" id="{6602F34B-2C6A-7741-2733-4ED4077DC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9619" y="2646689"/>
            <a:ext cx="737594" cy="737594"/>
          </a:xfrm>
          <a:prstGeom prst="rect">
            <a:avLst/>
          </a:prstGeom>
        </p:spPr>
      </p:pic>
      <p:sp>
        <p:nvSpPr>
          <p:cNvPr id="13" name="CuadroTexto 12">
            <a:extLst>
              <a:ext uri="{FF2B5EF4-FFF2-40B4-BE49-F238E27FC236}">
                <a16:creationId xmlns:a16="http://schemas.microsoft.com/office/drawing/2014/main" id="{A1B1D19B-56EC-B9C6-917D-F1C55C4A7D65}"/>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Tree>
    <p:extLst>
      <p:ext uri="{BB962C8B-B14F-4D97-AF65-F5344CB8AC3E}">
        <p14:creationId xmlns:p14="http://schemas.microsoft.com/office/powerpoint/2010/main" val="3051531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37</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visulización</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1B95E659-96ED-7BA8-3925-4A0D93279190}"/>
              </a:ext>
            </a:extLst>
          </p:cNvPr>
          <p:cNvSpPr txBox="1"/>
          <p:nvPr/>
        </p:nvSpPr>
        <p:spPr>
          <a:xfrm>
            <a:off x="839099" y="870961"/>
            <a:ext cx="6709317" cy="523220"/>
          </a:xfrm>
          <a:prstGeom prst="rect">
            <a:avLst/>
          </a:prstGeom>
          <a:noFill/>
        </p:spPr>
        <p:txBody>
          <a:bodyPr wrap="square">
            <a:spAutoFit/>
          </a:bodyPr>
          <a:lstStyle/>
          <a:p>
            <a:r>
              <a:rPr lang="es-ES" dirty="0"/>
              <a:t>Colocar títulos y subtítulos  a nuestros informes, enriquecerlos con datos llamativos </a:t>
            </a:r>
          </a:p>
        </p:txBody>
      </p:sp>
      <p:pic>
        <p:nvPicPr>
          <p:cNvPr id="4" name="Imagen 3">
            <a:extLst>
              <a:ext uri="{FF2B5EF4-FFF2-40B4-BE49-F238E27FC236}">
                <a16:creationId xmlns:a16="http://schemas.microsoft.com/office/drawing/2014/main" id="{BA3655DC-E438-64DB-7F51-5ED15017B64F}"/>
              </a:ext>
            </a:extLst>
          </p:cNvPr>
          <p:cNvPicPr>
            <a:picLocks noChangeAspect="1"/>
          </p:cNvPicPr>
          <p:nvPr/>
        </p:nvPicPr>
        <p:blipFill>
          <a:blip r:embed="rId2"/>
          <a:stretch>
            <a:fillRect/>
          </a:stretch>
        </p:blipFill>
        <p:spPr>
          <a:xfrm>
            <a:off x="991401" y="1603174"/>
            <a:ext cx="3805194" cy="1846270"/>
          </a:xfrm>
          <a:prstGeom prst="rect">
            <a:avLst/>
          </a:prstGeom>
        </p:spPr>
      </p:pic>
      <p:pic>
        <p:nvPicPr>
          <p:cNvPr id="9" name="Imagen 8">
            <a:extLst>
              <a:ext uri="{FF2B5EF4-FFF2-40B4-BE49-F238E27FC236}">
                <a16:creationId xmlns:a16="http://schemas.microsoft.com/office/drawing/2014/main" id="{EEECF89A-A743-1B7A-410C-15FB67843C2B}"/>
              </a:ext>
            </a:extLst>
          </p:cNvPr>
          <p:cNvPicPr>
            <a:picLocks noChangeAspect="1"/>
          </p:cNvPicPr>
          <p:nvPr/>
        </p:nvPicPr>
        <p:blipFill>
          <a:blip r:embed="rId3"/>
          <a:stretch>
            <a:fillRect/>
          </a:stretch>
        </p:blipFill>
        <p:spPr>
          <a:xfrm>
            <a:off x="4796595" y="1603174"/>
            <a:ext cx="3803194" cy="1838542"/>
          </a:xfrm>
          <a:prstGeom prst="rect">
            <a:avLst/>
          </a:prstGeom>
        </p:spPr>
      </p:pic>
      <p:pic>
        <p:nvPicPr>
          <p:cNvPr id="12" name="Gráfico 11" descr="Manos aplaudiendo con relleno sólido">
            <a:extLst>
              <a:ext uri="{FF2B5EF4-FFF2-40B4-BE49-F238E27FC236}">
                <a16:creationId xmlns:a16="http://schemas.microsoft.com/office/drawing/2014/main" id="{0000BCF5-9DE3-30ED-6579-5765FB8187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330" y="1458219"/>
            <a:ext cx="756484" cy="756484"/>
          </a:xfrm>
          <a:prstGeom prst="rect">
            <a:avLst/>
          </a:prstGeom>
        </p:spPr>
      </p:pic>
      <p:pic>
        <p:nvPicPr>
          <p:cNvPr id="11" name="Gráfico 10" descr="Cerrar contorno">
            <a:extLst>
              <a:ext uri="{FF2B5EF4-FFF2-40B4-BE49-F238E27FC236}">
                <a16:creationId xmlns:a16="http://schemas.microsoft.com/office/drawing/2014/main" id="{6602F34B-2C6A-7741-2733-4ED4077DC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9980" y="1515652"/>
            <a:ext cx="737594" cy="737594"/>
          </a:xfrm>
          <a:prstGeom prst="rect">
            <a:avLst/>
          </a:prstGeom>
        </p:spPr>
      </p:pic>
      <p:sp>
        <p:nvSpPr>
          <p:cNvPr id="13" name="CuadroTexto 12">
            <a:extLst>
              <a:ext uri="{FF2B5EF4-FFF2-40B4-BE49-F238E27FC236}">
                <a16:creationId xmlns:a16="http://schemas.microsoft.com/office/drawing/2014/main" id="{B3218649-8160-6A58-8C3F-AE3DC5D1DEBA}"/>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spTree>
    <p:extLst>
      <p:ext uri="{BB962C8B-B14F-4D97-AF65-F5344CB8AC3E}">
        <p14:creationId xmlns:p14="http://schemas.microsoft.com/office/powerpoint/2010/main" val="748683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38</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Buenas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prácticas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visulización</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1B95E659-96ED-7BA8-3925-4A0D93279190}"/>
              </a:ext>
            </a:extLst>
          </p:cNvPr>
          <p:cNvSpPr txBox="1"/>
          <p:nvPr/>
        </p:nvSpPr>
        <p:spPr>
          <a:xfrm>
            <a:off x="839099" y="870961"/>
            <a:ext cx="6709317" cy="523220"/>
          </a:xfrm>
          <a:prstGeom prst="rect">
            <a:avLst/>
          </a:prstGeom>
          <a:noFill/>
        </p:spPr>
        <p:txBody>
          <a:bodyPr wrap="square">
            <a:spAutoFit/>
          </a:bodyPr>
          <a:lstStyle/>
          <a:p>
            <a:r>
              <a:rPr lang="es-ES" dirty="0"/>
              <a:t>Siempre es importante pensar en la experiencia de usuario, crear un menú de navegación , para el menú, la información de la página, y modo de uso.</a:t>
            </a:r>
          </a:p>
        </p:txBody>
      </p:sp>
      <p:sp>
        <p:nvSpPr>
          <p:cNvPr id="13" name="CuadroTexto 12">
            <a:extLst>
              <a:ext uri="{FF2B5EF4-FFF2-40B4-BE49-F238E27FC236}">
                <a16:creationId xmlns:a16="http://schemas.microsoft.com/office/drawing/2014/main" id="{B3218649-8160-6A58-8C3F-AE3DC5D1DEBA}"/>
              </a:ext>
            </a:extLst>
          </p:cNvPr>
          <p:cNvSpPr txBox="1"/>
          <p:nvPr/>
        </p:nvSpPr>
        <p:spPr>
          <a:xfrm>
            <a:off x="3658083" y="4326607"/>
            <a:ext cx="4419600" cy="307777"/>
          </a:xfrm>
          <a:prstGeom prst="rect">
            <a:avLst/>
          </a:prstGeom>
          <a:noFill/>
        </p:spPr>
        <p:txBody>
          <a:bodyPr wrap="square">
            <a:spAutoFit/>
          </a:bodyPr>
          <a:lstStyle/>
          <a:p>
            <a:pPr>
              <a:buClrTx/>
            </a:pPr>
            <a:r>
              <a:rPr lang="es-ES" altLang="es-ES" sz="1400" dirty="0"/>
              <a:t>PBIX Reto de datos FP20</a:t>
            </a:r>
          </a:p>
        </p:txBody>
      </p:sp>
      <p:pic>
        <p:nvPicPr>
          <p:cNvPr id="7" name="Imagen 6">
            <a:extLst>
              <a:ext uri="{FF2B5EF4-FFF2-40B4-BE49-F238E27FC236}">
                <a16:creationId xmlns:a16="http://schemas.microsoft.com/office/drawing/2014/main" id="{7C49C306-FB86-2320-B8E7-17C9FDE2ADAD}"/>
              </a:ext>
            </a:extLst>
          </p:cNvPr>
          <p:cNvPicPr>
            <a:picLocks noChangeAspect="1"/>
          </p:cNvPicPr>
          <p:nvPr/>
        </p:nvPicPr>
        <p:blipFill>
          <a:blip r:embed="rId2"/>
          <a:stretch>
            <a:fillRect/>
          </a:stretch>
        </p:blipFill>
        <p:spPr>
          <a:xfrm>
            <a:off x="6880628" y="1188656"/>
            <a:ext cx="1335575" cy="393113"/>
          </a:xfrm>
          <a:prstGeom prst="rect">
            <a:avLst/>
          </a:prstGeom>
        </p:spPr>
      </p:pic>
      <p:pic>
        <p:nvPicPr>
          <p:cNvPr id="10" name="Imagen 9">
            <a:extLst>
              <a:ext uri="{FF2B5EF4-FFF2-40B4-BE49-F238E27FC236}">
                <a16:creationId xmlns:a16="http://schemas.microsoft.com/office/drawing/2014/main" id="{32D93667-197A-449D-9DE8-B77501972830}"/>
              </a:ext>
            </a:extLst>
          </p:cNvPr>
          <p:cNvPicPr>
            <a:picLocks noChangeAspect="1"/>
          </p:cNvPicPr>
          <p:nvPr/>
        </p:nvPicPr>
        <p:blipFill>
          <a:blip r:embed="rId3"/>
          <a:stretch>
            <a:fillRect/>
          </a:stretch>
        </p:blipFill>
        <p:spPr>
          <a:xfrm>
            <a:off x="1059514" y="1704432"/>
            <a:ext cx="2218616" cy="1281867"/>
          </a:xfrm>
          <a:prstGeom prst="rect">
            <a:avLst/>
          </a:prstGeom>
        </p:spPr>
      </p:pic>
      <p:pic>
        <p:nvPicPr>
          <p:cNvPr id="15" name="Imagen 14">
            <a:extLst>
              <a:ext uri="{FF2B5EF4-FFF2-40B4-BE49-F238E27FC236}">
                <a16:creationId xmlns:a16="http://schemas.microsoft.com/office/drawing/2014/main" id="{68A9F7E8-FCD4-D30A-9DCD-86F839422A0A}"/>
              </a:ext>
            </a:extLst>
          </p:cNvPr>
          <p:cNvPicPr>
            <a:picLocks noChangeAspect="1"/>
          </p:cNvPicPr>
          <p:nvPr/>
        </p:nvPicPr>
        <p:blipFill>
          <a:blip r:embed="rId4"/>
          <a:stretch>
            <a:fillRect/>
          </a:stretch>
        </p:blipFill>
        <p:spPr>
          <a:xfrm>
            <a:off x="3364851" y="2878076"/>
            <a:ext cx="2226020" cy="1286393"/>
          </a:xfrm>
          <a:prstGeom prst="rect">
            <a:avLst/>
          </a:prstGeom>
        </p:spPr>
      </p:pic>
      <p:pic>
        <p:nvPicPr>
          <p:cNvPr id="17" name="Imagen 16">
            <a:extLst>
              <a:ext uri="{FF2B5EF4-FFF2-40B4-BE49-F238E27FC236}">
                <a16:creationId xmlns:a16="http://schemas.microsoft.com/office/drawing/2014/main" id="{7FFAA68C-F349-88A3-09BB-480F959E8F07}"/>
              </a:ext>
            </a:extLst>
          </p:cNvPr>
          <p:cNvPicPr>
            <a:picLocks noChangeAspect="1"/>
          </p:cNvPicPr>
          <p:nvPr/>
        </p:nvPicPr>
        <p:blipFill>
          <a:blip r:embed="rId5"/>
          <a:stretch>
            <a:fillRect/>
          </a:stretch>
        </p:blipFill>
        <p:spPr>
          <a:xfrm>
            <a:off x="5677592" y="1711876"/>
            <a:ext cx="2400091" cy="1423920"/>
          </a:xfrm>
          <a:prstGeom prst="rect">
            <a:avLst/>
          </a:prstGeom>
        </p:spPr>
      </p:pic>
    </p:spTree>
    <p:extLst>
      <p:ext uri="{BB962C8B-B14F-4D97-AF65-F5344CB8AC3E}">
        <p14:creationId xmlns:p14="http://schemas.microsoft.com/office/powerpoint/2010/main" val="2611334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39</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Herramientas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externas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ayuda</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pic>
        <p:nvPicPr>
          <p:cNvPr id="8" name="Imagen 7">
            <a:extLst>
              <a:ext uri="{FF2B5EF4-FFF2-40B4-BE49-F238E27FC236}">
                <a16:creationId xmlns:a16="http://schemas.microsoft.com/office/drawing/2014/main" id="{44050E77-1753-89E5-A1CB-6C4BC71362B4}"/>
              </a:ext>
            </a:extLst>
          </p:cNvPr>
          <p:cNvPicPr>
            <a:picLocks noChangeAspect="1"/>
          </p:cNvPicPr>
          <p:nvPr/>
        </p:nvPicPr>
        <p:blipFill>
          <a:blip r:embed="rId2"/>
          <a:stretch>
            <a:fillRect/>
          </a:stretch>
        </p:blipFill>
        <p:spPr>
          <a:xfrm>
            <a:off x="3630333" y="2600010"/>
            <a:ext cx="2432033" cy="1179414"/>
          </a:xfrm>
          <a:prstGeom prst="rect">
            <a:avLst/>
          </a:prstGeom>
        </p:spPr>
      </p:pic>
      <p:sp>
        <p:nvSpPr>
          <p:cNvPr id="10" name="CuadroTexto 9">
            <a:extLst>
              <a:ext uri="{FF2B5EF4-FFF2-40B4-BE49-F238E27FC236}">
                <a16:creationId xmlns:a16="http://schemas.microsoft.com/office/drawing/2014/main" id="{22316CF1-20B3-EF5C-8723-7A81746980D5}"/>
              </a:ext>
            </a:extLst>
          </p:cNvPr>
          <p:cNvSpPr txBox="1"/>
          <p:nvPr/>
        </p:nvSpPr>
        <p:spPr>
          <a:xfrm>
            <a:off x="1143000" y="755868"/>
            <a:ext cx="6858000" cy="1600438"/>
          </a:xfrm>
          <a:prstGeom prst="rect">
            <a:avLst/>
          </a:prstGeom>
          <a:noFill/>
        </p:spPr>
        <p:txBody>
          <a:bodyPr wrap="square">
            <a:spAutoFit/>
          </a:bodyPr>
          <a:lstStyle/>
          <a:p>
            <a:r>
              <a:rPr lang="es-ES" dirty="0"/>
              <a:t>DAX Studio es una herramienta gratuita y avanzada para escribir, depurar y optimizar consultas DAX (Data </a:t>
            </a:r>
            <a:r>
              <a:rPr lang="es-ES" dirty="0" err="1"/>
              <a:t>Analysis</a:t>
            </a:r>
            <a:r>
              <a:rPr lang="es-ES" dirty="0"/>
              <a:t> </a:t>
            </a:r>
            <a:r>
              <a:rPr lang="es-ES" dirty="0" err="1"/>
              <a:t>Expressions</a:t>
            </a:r>
            <a:r>
              <a:rPr lang="es-ES" dirty="0"/>
              <a:t>), un lenguaje utilizado en </a:t>
            </a:r>
            <a:r>
              <a:rPr lang="es-ES" dirty="0" err="1"/>
              <a:t>Power</a:t>
            </a:r>
            <a:r>
              <a:rPr lang="es-ES" dirty="0"/>
              <a:t> BI, </a:t>
            </a:r>
            <a:r>
              <a:rPr lang="es-ES" dirty="0" err="1"/>
              <a:t>Analysis</a:t>
            </a:r>
            <a:r>
              <a:rPr lang="es-ES" dirty="0"/>
              <a:t> </a:t>
            </a:r>
            <a:r>
              <a:rPr lang="es-ES" dirty="0" err="1"/>
              <a:t>Services</a:t>
            </a:r>
            <a:r>
              <a:rPr lang="es-ES" dirty="0"/>
              <a:t> y Excel para el modelado de datos. Permite a los usuarios analizar el rendimiento de las consultas, inspeccionar modelos de datos y ejecutar consultas para obtener resultados detallados. También incluye funcionalidades como trazas, análisis de métricas y acceso a motores de consultas de modelos tabulares. </a:t>
            </a:r>
          </a:p>
        </p:txBody>
      </p:sp>
    </p:spTree>
    <p:extLst>
      <p:ext uri="{BB962C8B-B14F-4D97-AF65-F5344CB8AC3E}">
        <p14:creationId xmlns:p14="http://schemas.microsoft.com/office/powerpoint/2010/main" val="321778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981127" y="2336850"/>
            <a:ext cx="1980147" cy="2603041"/>
          </a:xfrm>
          <a:prstGeom prst="rect">
            <a:avLst/>
          </a:prstGeom>
        </p:spPr>
      </p:pic>
      <p:sp>
        <p:nvSpPr>
          <p:cNvPr id="356" name="Google Shape;356;p17"/>
          <p:cNvSpPr txBox="1">
            <a:spLocks noGrp="1"/>
          </p:cNvSpPr>
          <p:nvPr>
            <p:ph type="title"/>
          </p:nvPr>
        </p:nvSpPr>
        <p:spPr>
          <a:xfrm>
            <a:off x="1828187" y="431208"/>
            <a:ext cx="6087360" cy="884466"/>
          </a:xfrm>
          <a:prstGeom prst="rect">
            <a:avLst/>
          </a:prstGeom>
          <a:noFill/>
        </p:spPr>
        <p:txBody>
          <a:bodyPr spcFirstLastPara="1" wrap="square" lIns="91425" tIns="91425" rIns="91425" bIns="91425" anchor="b" anchorCtr="0">
            <a:noAutofit/>
          </a:bodyPr>
          <a:lstStyle/>
          <a:p>
            <a:pPr>
              <a:spcBef>
                <a:spcPts val="0"/>
              </a:spcBef>
            </a:pPr>
            <a:r>
              <a:rPr lang="es-ES" sz="3600" dirty="0">
                <a:solidFill>
                  <a:srgbClr val="FF0000"/>
                </a:solidFill>
                <a:latin typeface="Satisfy" panose="020B0604020202020204" charset="0"/>
              </a:rPr>
              <a:t>Donde encontrarme, LinkedIn!!!</a:t>
            </a:r>
            <a:endParaRPr sz="3600" dirty="0">
              <a:solidFill>
                <a:srgbClr val="FF0000"/>
              </a:solidFill>
              <a:latin typeface="Satisfy" panose="020B0604020202020204" charset="0"/>
            </a:endParaRPr>
          </a:p>
        </p:txBody>
      </p:sp>
      <p:sp>
        <p:nvSpPr>
          <p:cNvPr id="359" name="Google Shape;359;p17"/>
          <p:cNvSpPr txBox="1">
            <a:spLocks noGrp="1"/>
          </p:cNvSpPr>
          <p:nvPr>
            <p:ph type="sldNum" idx="4294967295"/>
          </p:nvPr>
        </p:nvSpPr>
        <p:spPr>
          <a:xfrm>
            <a:off x="8579857" y="4715946"/>
            <a:ext cx="549275" cy="393700"/>
          </a:xfrm>
          <a:prstGeom prst="rect">
            <a:avLst/>
          </a:prstGeom>
        </p:spPr>
        <p:txBody>
          <a:bodyPr spcFirstLastPara="1" wrap="square" lIns="91425" tIns="91425" rIns="91425" bIns="91425" anchor="ctr" anchorCtr="0">
            <a:noAutofit/>
          </a:bodyPr>
          <a:lstStyle/>
          <a:p>
            <a:pPr algn="r"/>
            <a:fld id="{00000000-1234-1234-1234-123412341234}" type="slidenum">
              <a:rPr lang="en"/>
              <a:pPr algn="r"/>
              <a:t>4</a:t>
            </a:fld>
            <a:endParaRPr/>
          </a:p>
        </p:txBody>
      </p:sp>
      <p:sp>
        <p:nvSpPr>
          <p:cNvPr id="357" name="Google Shape;357;p17"/>
          <p:cNvSpPr txBox="1">
            <a:spLocks noGrp="1"/>
          </p:cNvSpPr>
          <p:nvPr>
            <p:ph idx="4294967295"/>
          </p:nvPr>
        </p:nvSpPr>
        <p:spPr>
          <a:xfrm>
            <a:off x="340698" y="4053212"/>
            <a:ext cx="2647828" cy="743520"/>
          </a:xfrm>
          <a:prstGeom prst="rect">
            <a:avLst/>
          </a:prstGeom>
          <a:noFill/>
          <a:ln>
            <a:noFill/>
          </a:ln>
        </p:spPr>
        <p:txBody>
          <a:bodyPr spcFirstLastPara="1" wrap="square" lIns="91425" tIns="91425" rIns="91425" bIns="91425" anchor="t" anchorCtr="0">
            <a:noAutofit/>
          </a:bodyPr>
          <a:lstStyle/>
          <a:p>
            <a:pPr marL="0" indent="0" algn="ctr">
              <a:buNone/>
            </a:pPr>
            <a:r>
              <a:rPr lang="es-ES" sz="1600" b="1" dirty="0">
                <a:solidFill>
                  <a:schemeClr val="accent3">
                    <a:lumMod val="75000"/>
                  </a:schemeClr>
                </a:solidFill>
                <a:latin typeface="Sabon Next LT" panose="020B0502040204020203" pitchFamily="2" charset="0"/>
                <a:cs typeface="Sabon Next LT" panose="020B0502040204020203" pitchFamily="2" charset="0"/>
                <a:sym typeface="Arial"/>
              </a:rPr>
              <a:t>Vicente Antonio Juan Magallanes Analista de datos</a:t>
            </a:r>
            <a:endParaRPr sz="1600" b="1" dirty="0">
              <a:solidFill>
                <a:schemeClr val="accent3">
                  <a:lumMod val="75000"/>
                </a:schemeClr>
              </a:solidFill>
              <a:latin typeface="Sabon Next LT" panose="020B0502040204020203" pitchFamily="2" charset="0"/>
              <a:cs typeface="Sabon Next LT" panose="020B0502040204020203" pitchFamily="2" charset="0"/>
              <a:sym typeface="Arial"/>
            </a:endParaRPr>
          </a:p>
        </p:txBody>
      </p:sp>
      <p:sp>
        <p:nvSpPr>
          <p:cNvPr id="19" name="Freeform 6"/>
          <p:cNvSpPr>
            <a:spLocks/>
          </p:cNvSpPr>
          <p:nvPr/>
        </p:nvSpPr>
        <p:spPr bwMode="auto">
          <a:xfrm>
            <a:off x="2451409" y="3055365"/>
            <a:ext cx="45802" cy="35392"/>
          </a:xfrm>
          <a:custGeom>
            <a:avLst/>
            <a:gdLst>
              <a:gd name="T0" fmla="*/ 9 w 9"/>
              <a:gd name="T1" fmla="*/ 4 h 7"/>
              <a:gd name="T2" fmla="*/ 4 w 9"/>
              <a:gd name="T3" fmla="*/ 7 h 7"/>
              <a:gd name="T4" fmla="*/ 0 w 9"/>
              <a:gd name="T5" fmla="*/ 3 h 7"/>
              <a:gd name="T6" fmla="*/ 4 w 9"/>
              <a:gd name="T7" fmla="*/ 0 h 7"/>
              <a:gd name="T8" fmla="*/ 9 w 9"/>
              <a:gd name="T9" fmla="*/ 4 h 7"/>
            </a:gdLst>
            <a:ahLst/>
            <a:cxnLst>
              <a:cxn ang="0">
                <a:pos x="T0" y="T1"/>
              </a:cxn>
              <a:cxn ang="0">
                <a:pos x="T2" y="T3"/>
              </a:cxn>
              <a:cxn ang="0">
                <a:pos x="T4" y="T5"/>
              </a:cxn>
              <a:cxn ang="0">
                <a:pos x="T6" y="T7"/>
              </a:cxn>
              <a:cxn ang="0">
                <a:pos x="T8" y="T9"/>
              </a:cxn>
            </a:cxnLst>
            <a:rect l="0" t="0" r="r" b="b"/>
            <a:pathLst>
              <a:path w="9" h="7">
                <a:moveTo>
                  <a:pt x="9" y="4"/>
                </a:moveTo>
                <a:cubicBezTo>
                  <a:pt x="6" y="6"/>
                  <a:pt x="5" y="7"/>
                  <a:pt x="4" y="7"/>
                </a:cubicBezTo>
                <a:cubicBezTo>
                  <a:pt x="2" y="6"/>
                  <a:pt x="1" y="5"/>
                  <a:pt x="0" y="3"/>
                </a:cubicBezTo>
                <a:cubicBezTo>
                  <a:pt x="1" y="2"/>
                  <a:pt x="3" y="0"/>
                  <a:pt x="4" y="0"/>
                </a:cubicBezTo>
                <a:cubicBezTo>
                  <a:pt x="5" y="0"/>
                  <a:pt x="7" y="2"/>
                  <a:pt x="9" y="4"/>
                </a:cubicBezTo>
                <a:close/>
              </a:path>
            </a:pathLst>
          </a:custGeom>
          <a:solidFill>
            <a:srgbClr val="EDC7A0"/>
          </a:solidFill>
          <a:ln>
            <a:noFill/>
          </a:ln>
        </p:spPr>
        <p:txBody>
          <a:bodyPr vert="horz" wrap="square" lIns="68580" tIns="34290" rIns="68580" bIns="34290" numCol="1" anchor="t" anchorCtr="0" compatLnSpc="1">
            <a:prstTxWarp prst="textNoShape">
              <a:avLst/>
            </a:prstTxWarp>
          </a:bodyPr>
          <a:lstStyle/>
          <a:p>
            <a:endParaRPr lang="es-PE" sz="1350"/>
          </a:p>
        </p:txBody>
      </p:sp>
      <p:sp>
        <p:nvSpPr>
          <p:cNvPr id="8" name="Freeform 7"/>
          <p:cNvSpPr>
            <a:spLocks/>
          </p:cNvSpPr>
          <p:nvPr/>
        </p:nvSpPr>
        <p:spPr bwMode="auto">
          <a:xfrm>
            <a:off x="6743867" y="2818900"/>
            <a:ext cx="100013" cy="66675"/>
          </a:xfrm>
          <a:custGeom>
            <a:avLst/>
            <a:gdLst>
              <a:gd name="T0" fmla="*/ 0 w 9"/>
              <a:gd name="T1" fmla="*/ 6 h 6"/>
              <a:gd name="T2" fmla="*/ 4 w 9"/>
              <a:gd name="T3" fmla="*/ 4 h 6"/>
              <a:gd name="T4" fmla="*/ 5 w 9"/>
              <a:gd name="T5" fmla="*/ 3 h 6"/>
              <a:gd name="T6" fmla="*/ 4 w 9"/>
              <a:gd name="T7" fmla="*/ 2 h 6"/>
              <a:gd name="T8" fmla="*/ 7 w 9"/>
              <a:gd name="T9" fmla="*/ 0 h 6"/>
              <a:gd name="T10" fmla="*/ 9 w 9"/>
              <a:gd name="T11" fmla="*/ 1 h 6"/>
              <a:gd name="T12" fmla="*/ 8 w 9"/>
              <a:gd name="T13" fmla="*/ 3 h 6"/>
              <a:gd name="T14" fmla="*/ 0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6"/>
                </a:moveTo>
                <a:cubicBezTo>
                  <a:pt x="1" y="5"/>
                  <a:pt x="3" y="5"/>
                  <a:pt x="4" y="4"/>
                </a:cubicBezTo>
                <a:cubicBezTo>
                  <a:pt x="4" y="3"/>
                  <a:pt x="5" y="3"/>
                  <a:pt x="5" y="3"/>
                </a:cubicBezTo>
                <a:cubicBezTo>
                  <a:pt x="5" y="2"/>
                  <a:pt x="4" y="2"/>
                  <a:pt x="4" y="2"/>
                </a:cubicBezTo>
                <a:cubicBezTo>
                  <a:pt x="5" y="1"/>
                  <a:pt x="6" y="1"/>
                  <a:pt x="7" y="0"/>
                </a:cubicBezTo>
                <a:cubicBezTo>
                  <a:pt x="7" y="0"/>
                  <a:pt x="8" y="0"/>
                  <a:pt x="9" y="1"/>
                </a:cubicBezTo>
                <a:cubicBezTo>
                  <a:pt x="9" y="2"/>
                  <a:pt x="9" y="2"/>
                  <a:pt x="8" y="3"/>
                </a:cubicBezTo>
                <a:cubicBezTo>
                  <a:pt x="5" y="4"/>
                  <a:pt x="2" y="6"/>
                  <a:pt x="0" y="6"/>
                </a:cubicBezTo>
                <a:close/>
              </a:path>
            </a:pathLst>
          </a:custGeom>
          <a:solidFill>
            <a:srgbClr val="C33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41" name="Grupo 40">
            <a:extLst>
              <a:ext uri="{FF2B5EF4-FFF2-40B4-BE49-F238E27FC236}">
                <a16:creationId xmlns:a16="http://schemas.microsoft.com/office/drawing/2014/main" id="{FE1DFF78-93F0-4B0F-1D42-18164043ED8E}"/>
              </a:ext>
            </a:extLst>
          </p:cNvPr>
          <p:cNvGrpSpPr/>
          <p:nvPr/>
        </p:nvGrpSpPr>
        <p:grpSpPr>
          <a:xfrm>
            <a:off x="197823" y="479814"/>
            <a:ext cx="1408114" cy="1520824"/>
            <a:chOff x="376243" y="515764"/>
            <a:chExt cx="1408114" cy="1520824"/>
          </a:xfrm>
        </p:grpSpPr>
        <p:sp>
          <p:nvSpPr>
            <p:cNvPr id="3" name="Freeform 6">
              <a:extLst>
                <a:ext uri="{FF2B5EF4-FFF2-40B4-BE49-F238E27FC236}">
                  <a16:creationId xmlns:a16="http://schemas.microsoft.com/office/drawing/2014/main" id="{C053B61A-5C2E-9299-0366-4056F318CD7D}"/>
                </a:ext>
              </a:extLst>
            </p:cNvPr>
            <p:cNvSpPr>
              <a:spLocks/>
            </p:cNvSpPr>
            <p:nvPr/>
          </p:nvSpPr>
          <p:spPr bwMode="auto">
            <a:xfrm>
              <a:off x="441331" y="936451"/>
              <a:ext cx="1343026" cy="1100137"/>
            </a:xfrm>
            <a:custGeom>
              <a:avLst/>
              <a:gdLst>
                <a:gd name="T0" fmla="*/ 141 w 187"/>
                <a:gd name="T1" fmla="*/ 111 h 154"/>
                <a:gd name="T2" fmla="*/ 75 w 187"/>
                <a:gd name="T3" fmla="*/ 145 h 154"/>
                <a:gd name="T4" fmla="*/ 51 w 187"/>
                <a:gd name="T5" fmla="*/ 151 h 154"/>
                <a:gd name="T6" fmla="*/ 18 w 187"/>
                <a:gd name="T7" fmla="*/ 151 h 154"/>
                <a:gd name="T8" fmla="*/ 26 w 187"/>
                <a:gd name="T9" fmla="*/ 125 h 154"/>
                <a:gd name="T10" fmla="*/ 8 w 187"/>
                <a:gd name="T11" fmla="*/ 102 h 154"/>
                <a:gd name="T12" fmla="*/ 18 w 187"/>
                <a:gd name="T13" fmla="*/ 61 h 154"/>
                <a:gd name="T14" fmla="*/ 0 w 187"/>
                <a:gd name="T15" fmla="*/ 66 h 154"/>
                <a:gd name="T16" fmla="*/ 11 w 187"/>
                <a:gd name="T17" fmla="*/ 3 h 154"/>
                <a:gd name="T18" fmla="*/ 17 w 187"/>
                <a:gd name="T19" fmla="*/ 2 h 154"/>
                <a:gd name="T20" fmla="*/ 39 w 187"/>
                <a:gd name="T21" fmla="*/ 12 h 154"/>
                <a:gd name="T22" fmla="*/ 50 w 187"/>
                <a:gd name="T23" fmla="*/ 26 h 154"/>
                <a:gd name="T24" fmla="*/ 39 w 187"/>
                <a:gd name="T25" fmla="*/ 53 h 154"/>
                <a:gd name="T26" fmla="*/ 47 w 187"/>
                <a:gd name="T27" fmla="*/ 64 h 154"/>
                <a:gd name="T28" fmla="*/ 59 w 187"/>
                <a:gd name="T29" fmla="*/ 50 h 154"/>
                <a:gd name="T30" fmla="*/ 69 w 187"/>
                <a:gd name="T31" fmla="*/ 39 h 154"/>
                <a:gd name="T32" fmla="*/ 75 w 187"/>
                <a:gd name="T33" fmla="*/ 54 h 154"/>
                <a:gd name="T34" fmla="*/ 78 w 187"/>
                <a:gd name="T35" fmla="*/ 71 h 154"/>
                <a:gd name="T36" fmla="*/ 111 w 187"/>
                <a:gd name="T37" fmla="*/ 89 h 154"/>
                <a:gd name="T38" fmla="*/ 124 w 187"/>
                <a:gd name="T39" fmla="*/ 87 h 154"/>
                <a:gd name="T40" fmla="*/ 140 w 187"/>
                <a:gd name="T41" fmla="*/ 78 h 154"/>
                <a:gd name="T42" fmla="*/ 155 w 187"/>
                <a:gd name="T43" fmla="*/ 54 h 154"/>
                <a:gd name="T44" fmla="*/ 187 w 187"/>
                <a:gd name="T45" fmla="*/ 60 h 154"/>
                <a:gd name="T46" fmla="*/ 175 w 187"/>
                <a:gd name="T47" fmla="*/ 78 h 154"/>
                <a:gd name="T48" fmla="*/ 141 w 187"/>
                <a:gd name="T49"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54">
                  <a:moveTo>
                    <a:pt x="141" y="111"/>
                  </a:moveTo>
                  <a:cubicBezTo>
                    <a:pt x="120" y="124"/>
                    <a:pt x="99" y="137"/>
                    <a:pt x="75" y="145"/>
                  </a:cubicBezTo>
                  <a:cubicBezTo>
                    <a:pt x="69" y="154"/>
                    <a:pt x="60" y="153"/>
                    <a:pt x="51" y="151"/>
                  </a:cubicBezTo>
                  <a:cubicBezTo>
                    <a:pt x="40" y="151"/>
                    <a:pt x="30" y="151"/>
                    <a:pt x="18" y="151"/>
                  </a:cubicBezTo>
                  <a:cubicBezTo>
                    <a:pt x="21" y="141"/>
                    <a:pt x="24" y="133"/>
                    <a:pt x="26" y="125"/>
                  </a:cubicBezTo>
                  <a:cubicBezTo>
                    <a:pt x="32" y="103"/>
                    <a:pt x="30" y="101"/>
                    <a:pt x="8" y="102"/>
                  </a:cubicBezTo>
                  <a:cubicBezTo>
                    <a:pt x="13" y="89"/>
                    <a:pt x="21" y="76"/>
                    <a:pt x="18" y="61"/>
                  </a:cubicBezTo>
                  <a:cubicBezTo>
                    <a:pt x="11" y="60"/>
                    <a:pt x="7" y="68"/>
                    <a:pt x="0" y="66"/>
                  </a:cubicBezTo>
                  <a:cubicBezTo>
                    <a:pt x="5" y="45"/>
                    <a:pt x="9" y="24"/>
                    <a:pt x="11" y="3"/>
                  </a:cubicBezTo>
                  <a:cubicBezTo>
                    <a:pt x="13" y="1"/>
                    <a:pt x="16" y="0"/>
                    <a:pt x="17" y="2"/>
                  </a:cubicBezTo>
                  <a:cubicBezTo>
                    <a:pt x="22" y="9"/>
                    <a:pt x="25" y="20"/>
                    <a:pt x="39" y="12"/>
                  </a:cubicBezTo>
                  <a:cubicBezTo>
                    <a:pt x="43" y="9"/>
                    <a:pt x="49" y="19"/>
                    <a:pt x="50" y="26"/>
                  </a:cubicBezTo>
                  <a:cubicBezTo>
                    <a:pt x="53" y="37"/>
                    <a:pt x="51" y="47"/>
                    <a:pt x="39" y="53"/>
                  </a:cubicBezTo>
                  <a:cubicBezTo>
                    <a:pt x="30" y="65"/>
                    <a:pt x="41" y="63"/>
                    <a:pt x="47" y="64"/>
                  </a:cubicBezTo>
                  <a:cubicBezTo>
                    <a:pt x="55" y="63"/>
                    <a:pt x="56" y="55"/>
                    <a:pt x="59" y="50"/>
                  </a:cubicBezTo>
                  <a:cubicBezTo>
                    <a:pt x="61" y="45"/>
                    <a:pt x="63" y="38"/>
                    <a:pt x="69" y="39"/>
                  </a:cubicBezTo>
                  <a:cubicBezTo>
                    <a:pt x="76" y="40"/>
                    <a:pt x="75" y="48"/>
                    <a:pt x="75" y="54"/>
                  </a:cubicBezTo>
                  <a:cubicBezTo>
                    <a:pt x="76" y="60"/>
                    <a:pt x="76" y="66"/>
                    <a:pt x="78" y="71"/>
                  </a:cubicBezTo>
                  <a:cubicBezTo>
                    <a:pt x="84" y="94"/>
                    <a:pt x="88" y="96"/>
                    <a:pt x="111" y="89"/>
                  </a:cubicBezTo>
                  <a:cubicBezTo>
                    <a:pt x="115" y="88"/>
                    <a:pt x="120" y="86"/>
                    <a:pt x="124" y="87"/>
                  </a:cubicBezTo>
                  <a:cubicBezTo>
                    <a:pt x="132" y="88"/>
                    <a:pt x="138" y="86"/>
                    <a:pt x="140" y="78"/>
                  </a:cubicBezTo>
                  <a:cubicBezTo>
                    <a:pt x="145" y="70"/>
                    <a:pt x="151" y="63"/>
                    <a:pt x="155" y="54"/>
                  </a:cubicBezTo>
                  <a:cubicBezTo>
                    <a:pt x="165" y="56"/>
                    <a:pt x="175" y="58"/>
                    <a:pt x="187" y="60"/>
                  </a:cubicBezTo>
                  <a:cubicBezTo>
                    <a:pt x="182" y="67"/>
                    <a:pt x="178" y="72"/>
                    <a:pt x="175" y="78"/>
                  </a:cubicBezTo>
                  <a:cubicBezTo>
                    <a:pt x="168" y="93"/>
                    <a:pt x="156" y="105"/>
                    <a:pt x="141" y="111"/>
                  </a:cubicBezTo>
                  <a:close/>
                </a:path>
              </a:pathLst>
            </a:custGeom>
            <a:solidFill>
              <a:srgbClr val="126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sp>
          <p:nvSpPr>
            <p:cNvPr id="4" name="Freeform 9">
              <a:extLst>
                <a:ext uri="{FF2B5EF4-FFF2-40B4-BE49-F238E27FC236}">
                  <a16:creationId xmlns:a16="http://schemas.microsoft.com/office/drawing/2014/main" id="{AE159541-D54A-A600-A21A-428EDC1AC0AD}"/>
                </a:ext>
              </a:extLst>
            </p:cNvPr>
            <p:cNvSpPr>
              <a:spLocks/>
            </p:cNvSpPr>
            <p:nvPr/>
          </p:nvSpPr>
          <p:spPr bwMode="auto">
            <a:xfrm>
              <a:off x="519118" y="679276"/>
              <a:ext cx="949325" cy="800100"/>
            </a:xfrm>
            <a:custGeom>
              <a:avLst/>
              <a:gdLst>
                <a:gd name="T0" fmla="*/ 23 w 132"/>
                <a:gd name="T1" fmla="*/ 86 h 112"/>
                <a:gd name="T2" fmla="*/ 27 w 132"/>
                <a:gd name="T3" fmla="*/ 50 h 112"/>
                <a:gd name="T4" fmla="*/ 21 w 132"/>
                <a:gd name="T5" fmla="*/ 56 h 112"/>
                <a:gd name="T6" fmla="*/ 11 w 132"/>
                <a:gd name="T7" fmla="*/ 65 h 112"/>
                <a:gd name="T8" fmla="*/ 8 w 132"/>
                <a:gd name="T9" fmla="*/ 53 h 112"/>
                <a:gd name="T10" fmla="*/ 0 w 132"/>
                <a:gd name="T11" fmla="*/ 39 h 112"/>
                <a:gd name="T12" fmla="*/ 3 w 132"/>
                <a:gd name="T13" fmla="*/ 14 h 112"/>
                <a:gd name="T14" fmla="*/ 8 w 132"/>
                <a:gd name="T15" fmla="*/ 1 h 112"/>
                <a:gd name="T16" fmla="*/ 16 w 132"/>
                <a:gd name="T17" fmla="*/ 3 h 112"/>
                <a:gd name="T18" fmla="*/ 109 w 132"/>
                <a:gd name="T19" fmla="*/ 37 h 112"/>
                <a:gd name="T20" fmla="*/ 90 w 132"/>
                <a:gd name="T21" fmla="*/ 49 h 112"/>
                <a:gd name="T22" fmla="*/ 131 w 132"/>
                <a:gd name="T23" fmla="*/ 52 h 112"/>
                <a:gd name="T24" fmla="*/ 120 w 132"/>
                <a:gd name="T25" fmla="*/ 71 h 112"/>
                <a:gd name="T26" fmla="*/ 105 w 132"/>
                <a:gd name="T27" fmla="*/ 67 h 112"/>
                <a:gd name="T28" fmla="*/ 79 w 132"/>
                <a:gd name="T29" fmla="*/ 58 h 112"/>
                <a:gd name="T30" fmla="*/ 72 w 132"/>
                <a:gd name="T31" fmla="*/ 48 h 112"/>
                <a:gd name="T32" fmla="*/ 69 w 132"/>
                <a:gd name="T33" fmla="*/ 40 h 112"/>
                <a:gd name="T34" fmla="*/ 64 w 132"/>
                <a:gd name="T35" fmla="*/ 38 h 112"/>
                <a:gd name="T36" fmla="*/ 47 w 132"/>
                <a:gd name="T37" fmla="*/ 41 h 112"/>
                <a:gd name="T38" fmla="*/ 58 w 132"/>
                <a:gd name="T39" fmla="*/ 54 h 112"/>
                <a:gd name="T40" fmla="*/ 72 w 132"/>
                <a:gd name="T41" fmla="*/ 88 h 112"/>
                <a:gd name="T42" fmla="*/ 67 w 132"/>
                <a:gd name="T43" fmla="*/ 104 h 112"/>
                <a:gd name="T44" fmla="*/ 63 w 132"/>
                <a:gd name="T45" fmla="*/ 108 h 112"/>
                <a:gd name="T46" fmla="*/ 58 w 132"/>
                <a:gd name="T47" fmla="*/ 77 h 112"/>
                <a:gd name="T48" fmla="*/ 45 w 132"/>
                <a:gd name="T49" fmla="*/ 105 h 112"/>
                <a:gd name="T50" fmla="*/ 35 w 132"/>
                <a:gd name="T51" fmla="*/ 102 h 112"/>
                <a:gd name="T52" fmla="*/ 23 w 132"/>
                <a:gd name="T5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12">
                  <a:moveTo>
                    <a:pt x="23" y="86"/>
                  </a:moveTo>
                  <a:cubicBezTo>
                    <a:pt x="40" y="76"/>
                    <a:pt x="40" y="70"/>
                    <a:pt x="27" y="50"/>
                  </a:cubicBezTo>
                  <a:cubicBezTo>
                    <a:pt x="23" y="50"/>
                    <a:pt x="23" y="54"/>
                    <a:pt x="21" y="56"/>
                  </a:cubicBezTo>
                  <a:cubicBezTo>
                    <a:pt x="18" y="60"/>
                    <a:pt x="17" y="66"/>
                    <a:pt x="11" y="65"/>
                  </a:cubicBezTo>
                  <a:cubicBezTo>
                    <a:pt x="5" y="63"/>
                    <a:pt x="8" y="57"/>
                    <a:pt x="8" y="53"/>
                  </a:cubicBezTo>
                  <a:cubicBezTo>
                    <a:pt x="7" y="47"/>
                    <a:pt x="9" y="40"/>
                    <a:pt x="0" y="39"/>
                  </a:cubicBezTo>
                  <a:cubicBezTo>
                    <a:pt x="1" y="31"/>
                    <a:pt x="2" y="23"/>
                    <a:pt x="3" y="14"/>
                  </a:cubicBezTo>
                  <a:cubicBezTo>
                    <a:pt x="0" y="8"/>
                    <a:pt x="3" y="4"/>
                    <a:pt x="8" y="1"/>
                  </a:cubicBezTo>
                  <a:cubicBezTo>
                    <a:pt x="11" y="0"/>
                    <a:pt x="14" y="0"/>
                    <a:pt x="16" y="3"/>
                  </a:cubicBezTo>
                  <a:cubicBezTo>
                    <a:pt x="43" y="25"/>
                    <a:pt x="76" y="29"/>
                    <a:pt x="109" y="37"/>
                  </a:cubicBezTo>
                  <a:cubicBezTo>
                    <a:pt x="107" y="47"/>
                    <a:pt x="97" y="45"/>
                    <a:pt x="90" y="49"/>
                  </a:cubicBezTo>
                  <a:cubicBezTo>
                    <a:pt x="103" y="58"/>
                    <a:pt x="117" y="54"/>
                    <a:pt x="131" y="52"/>
                  </a:cubicBezTo>
                  <a:cubicBezTo>
                    <a:pt x="132" y="61"/>
                    <a:pt x="126" y="66"/>
                    <a:pt x="120" y="71"/>
                  </a:cubicBezTo>
                  <a:cubicBezTo>
                    <a:pt x="115" y="71"/>
                    <a:pt x="110" y="68"/>
                    <a:pt x="105" y="67"/>
                  </a:cubicBezTo>
                  <a:cubicBezTo>
                    <a:pt x="96" y="64"/>
                    <a:pt x="87" y="62"/>
                    <a:pt x="79" y="58"/>
                  </a:cubicBezTo>
                  <a:cubicBezTo>
                    <a:pt x="74" y="56"/>
                    <a:pt x="69" y="51"/>
                    <a:pt x="72" y="48"/>
                  </a:cubicBezTo>
                  <a:cubicBezTo>
                    <a:pt x="84" y="39"/>
                    <a:pt x="71" y="42"/>
                    <a:pt x="69" y="40"/>
                  </a:cubicBezTo>
                  <a:cubicBezTo>
                    <a:pt x="67" y="39"/>
                    <a:pt x="65" y="38"/>
                    <a:pt x="64" y="38"/>
                  </a:cubicBezTo>
                  <a:cubicBezTo>
                    <a:pt x="57" y="36"/>
                    <a:pt x="50" y="33"/>
                    <a:pt x="47" y="41"/>
                  </a:cubicBezTo>
                  <a:cubicBezTo>
                    <a:pt x="44" y="50"/>
                    <a:pt x="51" y="51"/>
                    <a:pt x="58" y="54"/>
                  </a:cubicBezTo>
                  <a:cubicBezTo>
                    <a:pt x="72" y="60"/>
                    <a:pt x="71" y="75"/>
                    <a:pt x="72" y="88"/>
                  </a:cubicBezTo>
                  <a:cubicBezTo>
                    <a:pt x="71" y="94"/>
                    <a:pt x="69" y="99"/>
                    <a:pt x="67" y="104"/>
                  </a:cubicBezTo>
                  <a:cubicBezTo>
                    <a:pt x="66" y="106"/>
                    <a:pt x="64" y="107"/>
                    <a:pt x="63" y="108"/>
                  </a:cubicBezTo>
                  <a:cubicBezTo>
                    <a:pt x="56" y="99"/>
                    <a:pt x="62" y="88"/>
                    <a:pt x="58" y="77"/>
                  </a:cubicBezTo>
                  <a:cubicBezTo>
                    <a:pt x="50" y="85"/>
                    <a:pt x="50" y="97"/>
                    <a:pt x="45" y="105"/>
                  </a:cubicBezTo>
                  <a:cubicBezTo>
                    <a:pt x="39" y="112"/>
                    <a:pt x="37" y="110"/>
                    <a:pt x="35" y="102"/>
                  </a:cubicBezTo>
                  <a:cubicBezTo>
                    <a:pt x="31" y="97"/>
                    <a:pt x="26" y="92"/>
                    <a:pt x="23" y="86"/>
                  </a:cubicBezTo>
                  <a:close/>
                </a:path>
              </a:pathLst>
            </a:custGeom>
            <a:solidFill>
              <a:srgbClr val="15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11">
              <a:extLst>
                <a:ext uri="{FF2B5EF4-FFF2-40B4-BE49-F238E27FC236}">
                  <a16:creationId xmlns:a16="http://schemas.microsoft.com/office/drawing/2014/main" id="{D8988C4C-5F94-10E4-79F6-6C0AE44DEBE5}"/>
                </a:ext>
              </a:extLst>
            </p:cNvPr>
            <p:cNvSpPr>
              <a:spLocks/>
            </p:cNvSpPr>
            <p:nvPr/>
          </p:nvSpPr>
          <p:spPr bwMode="auto">
            <a:xfrm>
              <a:off x="971556" y="1085676"/>
              <a:ext cx="639763" cy="593725"/>
            </a:xfrm>
            <a:custGeom>
              <a:avLst/>
              <a:gdLst>
                <a:gd name="T0" fmla="*/ 53 w 89"/>
                <a:gd name="T1" fmla="*/ 70 h 83"/>
                <a:gd name="T2" fmla="*/ 37 w 89"/>
                <a:gd name="T3" fmla="*/ 73 h 83"/>
                <a:gd name="T4" fmla="*/ 0 w 89"/>
                <a:gd name="T5" fmla="*/ 51 h 83"/>
                <a:gd name="T6" fmla="*/ 1 w 89"/>
                <a:gd name="T7" fmla="*/ 50 h 83"/>
                <a:gd name="T8" fmla="*/ 14 w 89"/>
                <a:gd name="T9" fmla="*/ 44 h 83"/>
                <a:gd name="T10" fmla="*/ 14 w 89"/>
                <a:gd name="T11" fmla="*/ 32 h 83"/>
                <a:gd name="T12" fmla="*/ 17 w 89"/>
                <a:gd name="T13" fmla="*/ 6 h 83"/>
                <a:gd name="T14" fmla="*/ 42 w 89"/>
                <a:gd name="T15" fmla="*/ 12 h 83"/>
                <a:gd name="T16" fmla="*/ 57 w 89"/>
                <a:gd name="T17" fmla="*/ 17 h 83"/>
                <a:gd name="T18" fmla="*/ 81 w 89"/>
                <a:gd name="T19" fmla="*/ 33 h 83"/>
                <a:gd name="T20" fmla="*/ 69 w 89"/>
                <a:gd name="T21" fmla="*/ 58 h 83"/>
                <a:gd name="T22" fmla="*/ 53 w 89"/>
                <a:gd name="T23"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83">
                  <a:moveTo>
                    <a:pt x="53" y="70"/>
                  </a:moveTo>
                  <a:cubicBezTo>
                    <a:pt x="47" y="70"/>
                    <a:pt x="42" y="71"/>
                    <a:pt x="37" y="73"/>
                  </a:cubicBezTo>
                  <a:cubicBezTo>
                    <a:pt x="13" y="83"/>
                    <a:pt x="4" y="77"/>
                    <a:pt x="0" y="51"/>
                  </a:cubicBezTo>
                  <a:cubicBezTo>
                    <a:pt x="0" y="51"/>
                    <a:pt x="1" y="50"/>
                    <a:pt x="1" y="50"/>
                  </a:cubicBezTo>
                  <a:cubicBezTo>
                    <a:pt x="5" y="47"/>
                    <a:pt x="10" y="48"/>
                    <a:pt x="14" y="44"/>
                  </a:cubicBezTo>
                  <a:cubicBezTo>
                    <a:pt x="16" y="40"/>
                    <a:pt x="14" y="36"/>
                    <a:pt x="14" y="32"/>
                  </a:cubicBezTo>
                  <a:cubicBezTo>
                    <a:pt x="12" y="23"/>
                    <a:pt x="9" y="12"/>
                    <a:pt x="17" y="6"/>
                  </a:cubicBezTo>
                  <a:cubicBezTo>
                    <a:pt x="25" y="0"/>
                    <a:pt x="34" y="7"/>
                    <a:pt x="42" y="12"/>
                  </a:cubicBezTo>
                  <a:cubicBezTo>
                    <a:pt x="46" y="15"/>
                    <a:pt x="52" y="15"/>
                    <a:pt x="57" y="17"/>
                  </a:cubicBezTo>
                  <a:cubicBezTo>
                    <a:pt x="63" y="25"/>
                    <a:pt x="73" y="28"/>
                    <a:pt x="81" y="33"/>
                  </a:cubicBezTo>
                  <a:cubicBezTo>
                    <a:pt x="89" y="47"/>
                    <a:pt x="73" y="50"/>
                    <a:pt x="69" y="58"/>
                  </a:cubicBezTo>
                  <a:cubicBezTo>
                    <a:pt x="62" y="60"/>
                    <a:pt x="56" y="63"/>
                    <a:pt x="53" y="70"/>
                  </a:cubicBezTo>
                  <a:close/>
                </a:path>
              </a:pathLst>
            </a:custGeom>
            <a:solidFill>
              <a:srgbClr val="148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23">
              <a:extLst>
                <a:ext uri="{FF2B5EF4-FFF2-40B4-BE49-F238E27FC236}">
                  <a16:creationId xmlns:a16="http://schemas.microsoft.com/office/drawing/2014/main" id="{1B9A29A2-0E40-2777-5FC9-E9E312B8E2EC}"/>
                </a:ext>
              </a:extLst>
            </p:cNvPr>
            <p:cNvSpPr>
              <a:spLocks/>
            </p:cNvSpPr>
            <p:nvPr/>
          </p:nvSpPr>
          <p:spPr bwMode="auto">
            <a:xfrm>
              <a:off x="376243" y="530051"/>
              <a:ext cx="207963" cy="249237"/>
            </a:xfrm>
            <a:custGeom>
              <a:avLst/>
              <a:gdLst>
                <a:gd name="T0" fmla="*/ 28 w 29"/>
                <a:gd name="T1" fmla="*/ 24 h 35"/>
                <a:gd name="T2" fmla="*/ 23 w 29"/>
                <a:gd name="T3" fmla="*/ 35 h 35"/>
                <a:gd name="T4" fmla="*/ 8 w 29"/>
                <a:gd name="T5" fmla="*/ 21 h 35"/>
                <a:gd name="T6" fmla="*/ 15 w 29"/>
                <a:gd name="T7" fmla="*/ 0 h 35"/>
                <a:gd name="T8" fmla="*/ 28 w 29"/>
                <a:gd name="T9" fmla="*/ 24 h 35"/>
              </a:gdLst>
              <a:ahLst/>
              <a:cxnLst>
                <a:cxn ang="0">
                  <a:pos x="T0" y="T1"/>
                </a:cxn>
                <a:cxn ang="0">
                  <a:pos x="T2" y="T3"/>
                </a:cxn>
                <a:cxn ang="0">
                  <a:pos x="T4" y="T5"/>
                </a:cxn>
                <a:cxn ang="0">
                  <a:pos x="T6" y="T7"/>
                </a:cxn>
                <a:cxn ang="0">
                  <a:pos x="T8" y="T9"/>
                </a:cxn>
              </a:cxnLst>
              <a:rect l="0" t="0" r="r" b="b"/>
              <a:pathLst>
                <a:path w="29" h="35">
                  <a:moveTo>
                    <a:pt x="28" y="24"/>
                  </a:moveTo>
                  <a:cubicBezTo>
                    <a:pt x="26" y="27"/>
                    <a:pt x="25" y="31"/>
                    <a:pt x="23" y="35"/>
                  </a:cubicBezTo>
                  <a:cubicBezTo>
                    <a:pt x="16" y="33"/>
                    <a:pt x="14" y="26"/>
                    <a:pt x="8" y="21"/>
                  </a:cubicBezTo>
                  <a:cubicBezTo>
                    <a:pt x="0" y="14"/>
                    <a:pt x="14" y="8"/>
                    <a:pt x="15" y="0"/>
                  </a:cubicBezTo>
                  <a:cubicBezTo>
                    <a:pt x="19" y="8"/>
                    <a:pt x="29" y="13"/>
                    <a:pt x="28" y="24"/>
                  </a:cubicBezTo>
                  <a:close/>
                </a:path>
              </a:pathLst>
            </a:custGeom>
            <a:solidFill>
              <a:srgbClr val="E42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Freeform 24">
              <a:extLst>
                <a:ext uri="{FF2B5EF4-FFF2-40B4-BE49-F238E27FC236}">
                  <a16:creationId xmlns:a16="http://schemas.microsoft.com/office/drawing/2014/main" id="{7392D3F3-029F-9562-FE98-3E122E8D0616}"/>
                </a:ext>
              </a:extLst>
            </p:cNvPr>
            <p:cNvSpPr>
              <a:spLocks/>
            </p:cNvSpPr>
            <p:nvPr/>
          </p:nvSpPr>
          <p:spPr bwMode="auto">
            <a:xfrm>
              <a:off x="476256" y="515764"/>
              <a:ext cx="165100" cy="184150"/>
            </a:xfrm>
            <a:custGeom>
              <a:avLst/>
              <a:gdLst>
                <a:gd name="T0" fmla="*/ 14 w 23"/>
                <a:gd name="T1" fmla="*/ 26 h 26"/>
                <a:gd name="T2" fmla="*/ 1 w 23"/>
                <a:gd name="T3" fmla="*/ 2 h 26"/>
                <a:gd name="T4" fmla="*/ 22 w 23"/>
                <a:gd name="T5" fmla="*/ 26 h 26"/>
                <a:gd name="T6" fmla="*/ 14 w 23"/>
                <a:gd name="T7" fmla="*/ 26 h 26"/>
              </a:gdLst>
              <a:ahLst/>
              <a:cxnLst>
                <a:cxn ang="0">
                  <a:pos x="T0" y="T1"/>
                </a:cxn>
                <a:cxn ang="0">
                  <a:pos x="T2" y="T3"/>
                </a:cxn>
                <a:cxn ang="0">
                  <a:pos x="T4" y="T5"/>
                </a:cxn>
                <a:cxn ang="0">
                  <a:pos x="T6" y="T7"/>
                </a:cxn>
              </a:cxnLst>
              <a:rect l="0" t="0" r="r" b="b"/>
              <a:pathLst>
                <a:path w="23" h="26">
                  <a:moveTo>
                    <a:pt x="14" y="26"/>
                  </a:moveTo>
                  <a:cubicBezTo>
                    <a:pt x="10" y="18"/>
                    <a:pt x="0" y="13"/>
                    <a:pt x="1" y="2"/>
                  </a:cubicBezTo>
                  <a:cubicBezTo>
                    <a:pt x="20" y="0"/>
                    <a:pt x="23" y="12"/>
                    <a:pt x="22" y="26"/>
                  </a:cubicBezTo>
                  <a:cubicBezTo>
                    <a:pt x="20" y="26"/>
                    <a:pt x="17" y="26"/>
                    <a:pt x="14" y="26"/>
                  </a:cubicBezTo>
                  <a:close/>
                </a:path>
              </a:pathLst>
            </a:custGeom>
            <a:solidFill>
              <a:srgbClr val="E83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25">
              <a:extLst>
                <a:ext uri="{FF2B5EF4-FFF2-40B4-BE49-F238E27FC236}">
                  <a16:creationId xmlns:a16="http://schemas.microsoft.com/office/drawing/2014/main" id="{965983BD-44D7-E944-8829-8574B05665C8}"/>
                </a:ext>
              </a:extLst>
            </p:cNvPr>
            <p:cNvSpPr>
              <a:spLocks/>
            </p:cNvSpPr>
            <p:nvPr/>
          </p:nvSpPr>
          <p:spPr bwMode="auto">
            <a:xfrm>
              <a:off x="1230318" y="1122189"/>
              <a:ext cx="150813" cy="120650"/>
            </a:xfrm>
            <a:custGeom>
              <a:avLst/>
              <a:gdLst>
                <a:gd name="T0" fmla="*/ 21 w 21"/>
                <a:gd name="T1" fmla="*/ 12 h 17"/>
                <a:gd name="T2" fmla="*/ 5 w 21"/>
                <a:gd name="T3" fmla="*/ 13 h 17"/>
                <a:gd name="T4" fmla="*/ 9 w 21"/>
                <a:gd name="T5" fmla="*/ 1 h 17"/>
                <a:gd name="T6" fmla="*/ 21 w 21"/>
                <a:gd name="T7" fmla="*/ 9 h 17"/>
                <a:gd name="T8" fmla="*/ 21 w 21"/>
                <a:gd name="T9" fmla="*/ 12 h 17"/>
              </a:gdLst>
              <a:ahLst/>
              <a:cxnLst>
                <a:cxn ang="0">
                  <a:pos x="T0" y="T1"/>
                </a:cxn>
                <a:cxn ang="0">
                  <a:pos x="T2" y="T3"/>
                </a:cxn>
                <a:cxn ang="0">
                  <a:pos x="T4" y="T5"/>
                </a:cxn>
                <a:cxn ang="0">
                  <a:pos x="T6" y="T7"/>
                </a:cxn>
                <a:cxn ang="0">
                  <a:pos x="T8" y="T9"/>
                </a:cxn>
              </a:cxnLst>
              <a:rect l="0" t="0" r="r" b="b"/>
              <a:pathLst>
                <a:path w="21" h="17">
                  <a:moveTo>
                    <a:pt x="21" y="12"/>
                  </a:moveTo>
                  <a:cubicBezTo>
                    <a:pt x="16" y="16"/>
                    <a:pt x="10" y="17"/>
                    <a:pt x="5" y="13"/>
                  </a:cubicBezTo>
                  <a:cubicBezTo>
                    <a:pt x="0" y="6"/>
                    <a:pt x="5" y="4"/>
                    <a:pt x="9" y="1"/>
                  </a:cubicBezTo>
                  <a:cubicBezTo>
                    <a:pt x="16" y="0"/>
                    <a:pt x="19" y="4"/>
                    <a:pt x="21" y="9"/>
                  </a:cubicBezTo>
                  <a:cubicBezTo>
                    <a:pt x="21" y="10"/>
                    <a:pt x="21" y="11"/>
                    <a:pt x="21" y="12"/>
                  </a:cubicBezTo>
                  <a:close/>
                </a:path>
              </a:pathLst>
            </a:custGeom>
            <a:solidFill>
              <a:srgbClr val="CDD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32">
              <a:extLst>
                <a:ext uri="{FF2B5EF4-FFF2-40B4-BE49-F238E27FC236}">
                  <a16:creationId xmlns:a16="http://schemas.microsoft.com/office/drawing/2014/main" id="{F2D8DC34-EE0E-898C-5B46-4CE9A16E46B2}"/>
                </a:ext>
              </a:extLst>
            </p:cNvPr>
            <p:cNvSpPr>
              <a:spLocks/>
            </p:cNvSpPr>
            <p:nvPr/>
          </p:nvSpPr>
          <p:spPr bwMode="auto">
            <a:xfrm>
              <a:off x="771531" y="1693689"/>
              <a:ext cx="171450" cy="185737"/>
            </a:xfrm>
            <a:custGeom>
              <a:avLst/>
              <a:gdLst>
                <a:gd name="T0" fmla="*/ 12 w 24"/>
                <a:gd name="T1" fmla="*/ 0 h 26"/>
                <a:gd name="T2" fmla="*/ 23 w 24"/>
                <a:gd name="T3" fmla="*/ 14 h 26"/>
                <a:gd name="T4" fmla="*/ 10 w 24"/>
                <a:gd name="T5" fmla="*/ 25 h 26"/>
                <a:gd name="T6" fmla="*/ 0 w 24"/>
                <a:gd name="T7" fmla="*/ 12 h 26"/>
                <a:gd name="T8" fmla="*/ 12 w 24"/>
                <a:gd name="T9" fmla="*/ 0 h 26"/>
              </a:gdLst>
              <a:ahLst/>
              <a:cxnLst>
                <a:cxn ang="0">
                  <a:pos x="T0" y="T1"/>
                </a:cxn>
                <a:cxn ang="0">
                  <a:pos x="T2" y="T3"/>
                </a:cxn>
                <a:cxn ang="0">
                  <a:pos x="T4" y="T5"/>
                </a:cxn>
                <a:cxn ang="0">
                  <a:pos x="T6" y="T7"/>
                </a:cxn>
                <a:cxn ang="0">
                  <a:pos x="T8" y="T9"/>
                </a:cxn>
              </a:cxnLst>
              <a:rect l="0" t="0" r="r" b="b"/>
              <a:pathLst>
                <a:path w="24" h="26">
                  <a:moveTo>
                    <a:pt x="12" y="0"/>
                  </a:moveTo>
                  <a:cubicBezTo>
                    <a:pt x="20" y="1"/>
                    <a:pt x="24" y="7"/>
                    <a:pt x="23" y="14"/>
                  </a:cubicBezTo>
                  <a:cubicBezTo>
                    <a:pt x="22" y="20"/>
                    <a:pt x="18" y="26"/>
                    <a:pt x="10" y="25"/>
                  </a:cubicBezTo>
                  <a:cubicBezTo>
                    <a:pt x="3" y="24"/>
                    <a:pt x="0" y="19"/>
                    <a:pt x="0" y="12"/>
                  </a:cubicBezTo>
                  <a:cubicBezTo>
                    <a:pt x="0" y="4"/>
                    <a:pt x="5" y="1"/>
                    <a:pt x="12" y="0"/>
                  </a:cubicBezTo>
                  <a:close/>
                </a:path>
              </a:pathLst>
            </a:custGeom>
            <a:solidFill>
              <a:srgbClr val="F8E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33">
              <a:extLst>
                <a:ext uri="{FF2B5EF4-FFF2-40B4-BE49-F238E27FC236}">
                  <a16:creationId xmlns:a16="http://schemas.microsoft.com/office/drawing/2014/main" id="{C69B083C-2E6B-7E49-6B69-9DE9313D6918}"/>
                </a:ext>
              </a:extLst>
            </p:cNvPr>
            <p:cNvSpPr>
              <a:spLocks/>
            </p:cNvSpPr>
            <p:nvPr/>
          </p:nvSpPr>
          <p:spPr bwMode="auto">
            <a:xfrm>
              <a:off x="620718" y="1293639"/>
              <a:ext cx="165100" cy="157162"/>
            </a:xfrm>
            <a:custGeom>
              <a:avLst/>
              <a:gdLst>
                <a:gd name="T0" fmla="*/ 9 w 23"/>
                <a:gd name="T1" fmla="*/ 0 h 22"/>
                <a:gd name="T2" fmla="*/ 21 w 23"/>
                <a:gd name="T3" fmla="*/ 16 h 22"/>
                <a:gd name="T4" fmla="*/ 4 w 23"/>
                <a:gd name="T5" fmla="*/ 14 h 22"/>
                <a:gd name="T6" fmla="*/ 9 w 23"/>
                <a:gd name="T7" fmla="*/ 0 h 22"/>
              </a:gdLst>
              <a:ahLst/>
              <a:cxnLst>
                <a:cxn ang="0">
                  <a:pos x="T0" y="T1"/>
                </a:cxn>
                <a:cxn ang="0">
                  <a:pos x="T2" y="T3"/>
                </a:cxn>
                <a:cxn ang="0">
                  <a:pos x="T4" y="T5"/>
                </a:cxn>
                <a:cxn ang="0">
                  <a:pos x="T6" y="T7"/>
                </a:cxn>
              </a:cxnLst>
              <a:rect l="0" t="0" r="r" b="b"/>
              <a:pathLst>
                <a:path w="23" h="22">
                  <a:moveTo>
                    <a:pt x="9" y="0"/>
                  </a:moveTo>
                  <a:cubicBezTo>
                    <a:pt x="21" y="0"/>
                    <a:pt x="23" y="7"/>
                    <a:pt x="21" y="16"/>
                  </a:cubicBezTo>
                  <a:cubicBezTo>
                    <a:pt x="15" y="19"/>
                    <a:pt x="9" y="22"/>
                    <a:pt x="4" y="14"/>
                  </a:cubicBezTo>
                  <a:cubicBezTo>
                    <a:pt x="0" y="8"/>
                    <a:pt x="5" y="4"/>
                    <a:pt x="9" y="0"/>
                  </a:cubicBezTo>
                  <a:close/>
                </a:path>
              </a:pathLst>
            </a:custGeom>
            <a:solidFill>
              <a:srgbClr val="E0D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34">
              <a:extLst>
                <a:ext uri="{FF2B5EF4-FFF2-40B4-BE49-F238E27FC236}">
                  <a16:creationId xmlns:a16="http://schemas.microsoft.com/office/drawing/2014/main" id="{BFBF38CE-716A-1D63-68C8-9370D3351F7A}"/>
                </a:ext>
              </a:extLst>
            </p:cNvPr>
            <p:cNvSpPr>
              <a:spLocks/>
            </p:cNvSpPr>
            <p:nvPr/>
          </p:nvSpPr>
          <p:spPr bwMode="auto">
            <a:xfrm>
              <a:off x="1346786" y="1428499"/>
              <a:ext cx="136525" cy="177800"/>
            </a:xfrm>
            <a:custGeom>
              <a:avLst/>
              <a:gdLst>
                <a:gd name="T0" fmla="*/ 3 w 19"/>
                <a:gd name="T1" fmla="*/ 19 h 25"/>
                <a:gd name="T2" fmla="*/ 6 w 19"/>
                <a:gd name="T3" fmla="*/ 4 h 25"/>
                <a:gd name="T4" fmla="*/ 19 w 19"/>
                <a:gd name="T5" fmla="*/ 7 h 25"/>
                <a:gd name="T6" fmla="*/ 3 w 19"/>
                <a:gd name="T7" fmla="*/ 19 h 25"/>
              </a:gdLst>
              <a:ahLst/>
              <a:cxnLst>
                <a:cxn ang="0">
                  <a:pos x="T0" y="T1"/>
                </a:cxn>
                <a:cxn ang="0">
                  <a:pos x="T2" y="T3"/>
                </a:cxn>
                <a:cxn ang="0">
                  <a:pos x="T4" y="T5"/>
                </a:cxn>
                <a:cxn ang="0">
                  <a:pos x="T6" y="T7"/>
                </a:cxn>
              </a:cxnLst>
              <a:rect l="0" t="0" r="r" b="b"/>
              <a:pathLst>
                <a:path w="19" h="25">
                  <a:moveTo>
                    <a:pt x="3" y="19"/>
                  </a:moveTo>
                  <a:cubicBezTo>
                    <a:pt x="0" y="13"/>
                    <a:pt x="0" y="8"/>
                    <a:pt x="6" y="4"/>
                  </a:cubicBezTo>
                  <a:cubicBezTo>
                    <a:pt x="11" y="0"/>
                    <a:pt x="15" y="4"/>
                    <a:pt x="19" y="7"/>
                  </a:cubicBezTo>
                  <a:cubicBezTo>
                    <a:pt x="19" y="19"/>
                    <a:pt x="15" y="25"/>
                    <a:pt x="3" y="19"/>
                  </a:cubicBezTo>
                  <a:close/>
                </a:path>
              </a:pathLst>
            </a:custGeom>
            <a:solidFill>
              <a:srgbClr val="E9E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36">
              <a:extLst>
                <a:ext uri="{FF2B5EF4-FFF2-40B4-BE49-F238E27FC236}">
                  <a16:creationId xmlns:a16="http://schemas.microsoft.com/office/drawing/2014/main" id="{30EAB2FA-9F73-F82C-4F07-0E82800DCDB2}"/>
                </a:ext>
              </a:extLst>
            </p:cNvPr>
            <p:cNvSpPr>
              <a:spLocks/>
            </p:cNvSpPr>
            <p:nvPr/>
          </p:nvSpPr>
          <p:spPr bwMode="auto">
            <a:xfrm>
              <a:off x="741368" y="849139"/>
              <a:ext cx="531813" cy="571500"/>
            </a:xfrm>
            <a:custGeom>
              <a:avLst/>
              <a:gdLst>
                <a:gd name="T0" fmla="*/ 74 w 74"/>
                <a:gd name="T1" fmla="*/ 36 h 80"/>
                <a:gd name="T2" fmla="*/ 70 w 74"/>
                <a:gd name="T3" fmla="*/ 48 h 80"/>
                <a:gd name="T4" fmla="*/ 48 w 74"/>
                <a:gd name="T5" fmla="*/ 39 h 80"/>
                <a:gd name="T6" fmla="*/ 48 w 74"/>
                <a:gd name="T7" fmla="*/ 63 h 80"/>
                <a:gd name="T8" fmla="*/ 46 w 74"/>
                <a:gd name="T9" fmla="*/ 80 h 80"/>
                <a:gd name="T10" fmla="*/ 34 w 74"/>
                <a:gd name="T11" fmla="*/ 65 h 80"/>
                <a:gd name="T12" fmla="*/ 30 w 74"/>
                <a:gd name="T13" fmla="*/ 42 h 80"/>
                <a:gd name="T14" fmla="*/ 11 w 74"/>
                <a:gd name="T15" fmla="*/ 40 h 80"/>
                <a:gd name="T16" fmla="*/ 10 w 74"/>
                <a:gd name="T17" fmla="*/ 7 h 80"/>
                <a:gd name="T18" fmla="*/ 33 w 74"/>
                <a:gd name="T19" fmla="*/ 8 h 80"/>
                <a:gd name="T20" fmla="*/ 28 w 74"/>
                <a:gd name="T21" fmla="*/ 13 h 80"/>
                <a:gd name="T22" fmla="*/ 33 w 74"/>
                <a:gd name="T23" fmla="*/ 8 h 80"/>
                <a:gd name="T24" fmla="*/ 55 w 74"/>
                <a:gd name="T25" fmla="*/ 12 h 80"/>
                <a:gd name="T26" fmla="*/ 40 w 74"/>
                <a:gd name="T27" fmla="*/ 24 h 80"/>
                <a:gd name="T28" fmla="*/ 74 w 74"/>
                <a:gd name="T29"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80">
                  <a:moveTo>
                    <a:pt x="74" y="36"/>
                  </a:moveTo>
                  <a:cubicBezTo>
                    <a:pt x="72" y="40"/>
                    <a:pt x="69" y="43"/>
                    <a:pt x="70" y="48"/>
                  </a:cubicBezTo>
                  <a:cubicBezTo>
                    <a:pt x="64" y="42"/>
                    <a:pt x="55" y="33"/>
                    <a:pt x="48" y="39"/>
                  </a:cubicBezTo>
                  <a:cubicBezTo>
                    <a:pt x="42" y="44"/>
                    <a:pt x="44" y="55"/>
                    <a:pt x="48" y="63"/>
                  </a:cubicBezTo>
                  <a:cubicBezTo>
                    <a:pt x="52" y="70"/>
                    <a:pt x="52" y="75"/>
                    <a:pt x="46" y="80"/>
                  </a:cubicBezTo>
                  <a:cubicBezTo>
                    <a:pt x="41" y="76"/>
                    <a:pt x="38" y="70"/>
                    <a:pt x="34" y="65"/>
                  </a:cubicBezTo>
                  <a:cubicBezTo>
                    <a:pt x="35" y="57"/>
                    <a:pt x="31" y="49"/>
                    <a:pt x="30" y="42"/>
                  </a:cubicBezTo>
                  <a:cubicBezTo>
                    <a:pt x="28" y="24"/>
                    <a:pt x="21" y="29"/>
                    <a:pt x="11" y="40"/>
                  </a:cubicBezTo>
                  <a:cubicBezTo>
                    <a:pt x="12" y="27"/>
                    <a:pt x="0" y="17"/>
                    <a:pt x="10" y="7"/>
                  </a:cubicBezTo>
                  <a:cubicBezTo>
                    <a:pt x="16" y="1"/>
                    <a:pt x="26" y="0"/>
                    <a:pt x="33" y="8"/>
                  </a:cubicBezTo>
                  <a:cubicBezTo>
                    <a:pt x="32" y="10"/>
                    <a:pt x="29" y="11"/>
                    <a:pt x="28" y="13"/>
                  </a:cubicBezTo>
                  <a:cubicBezTo>
                    <a:pt x="30" y="12"/>
                    <a:pt x="32" y="10"/>
                    <a:pt x="33" y="8"/>
                  </a:cubicBezTo>
                  <a:cubicBezTo>
                    <a:pt x="40" y="11"/>
                    <a:pt x="47" y="13"/>
                    <a:pt x="55" y="12"/>
                  </a:cubicBezTo>
                  <a:cubicBezTo>
                    <a:pt x="51" y="18"/>
                    <a:pt x="43" y="16"/>
                    <a:pt x="40" y="24"/>
                  </a:cubicBezTo>
                  <a:cubicBezTo>
                    <a:pt x="50" y="30"/>
                    <a:pt x="62" y="33"/>
                    <a:pt x="74" y="36"/>
                  </a:cubicBezTo>
                  <a:close/>
                </a:path>
              </a:pathLst>
            </a:custGeom>
            <a:solidFill>
              <a:srgbClr val="219F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37">
              <a:extLst>
                <a:ext uri="{FF2B5EF4-FFF2-40B4-BE49-F238E27FC236}">
                  <a16:creationId xmlns:a16="http://schemas.microsoft.com/office/drawing/2014/main" id="{8F2AA350-05BF-56F7-0EC1-E0A66F9A5158}"/>
                </a:ext>
              </a:extLst>
            </p:cNvPr>
            <p:cNvSpPr>
              <a:spLocks/>
            </p:cNvSpPr>
            <p:nvPr/>
          </p:nvSpPr>
          <p:spPr bwMode="auto">
            <a:xfrm>
              <a:off x="971556" y="1328564"/>
              <a:ext cx="130175" cy="150812"/>
            </a:xfrm>
            <a:custGeom>
              <a:avLst/>
              <a:gdLst>
                <a:gd name="T0" fmla="*/ 5 w 18"/>
                <a:gd name="T1" fmla="*/ 1 h 21"/>
                <a:gd name="T2" fmla="*/ 17 w 18"/>
                <a:gd name="T3" fmla="*/ 16 h 21"/>
                <a:gd name="T4" fmla="*/ 1 w 18"/>
                <a:gd name="T5" fmla="*/ 16 h 21"/>
                <a:gd name="T6" fmla="*/ 5 w 18"/>
                <a:gd name="T7" fmla="*/ 1 h 21"/>
              </a:gdLst>
              <a:ahLst/>
              <a:cxnLst>
                <a:cxn ang="0">
                  <a:pos x="T0" y="T1"/>
                </a:cxn>
                <a:cxn ang="0">
                  <a:pos x="T2" y="T3"/>
                </a:cxn>
                <a:cxn ang="0">
                  <a:pos x="T4" y="T5"/>
                </a:cxn>
                <a:cxn ang="0">
                  <a:pos x="T6" y="T7"/>
                </a:cxn>
              </a:cxnLst>
              <a:rect l="0" t="0" r="r" b="b"/>
              <a:pathLst>
                <a:path w="18" h="21">
                  <a:moveTo>
                    <a:pt x="5" y="1"/>
                  </a:moveTo>
                  <a:cubicBezTo>
                    <a:pt x="16" y="0"/>
                    <a:pt x="18" y="7"/>
                    <a:pt x="17" y="16"/>
                  </a:cubicBezTo>
                  <a:cubicBezTo>
                    <a:pt x="11" y="21"/>
                    <a:pt x="6" y="20"/>
                    <a:pt x="1" y="16"/>
                  </a:cubicBezTo>
                  <a:cubicBezTo>
                    <a:pt x="0" y="10"/>
                    <a:pt x="0" y="5"/>
                    <a:pt x="5" y="1"/>
                  </a:cubicBezTo>
                  <a:close/>
                </a:path>
              </a:pathLst>
            </a:custGeom>
            <a:solidFill>
              <a:srgbClr val="F6E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38">
              <a:extLst>
                <a:ext uri="{FF2B5EF4-FFF2-40B4-BE49-F238E27FC236}">
                  <a16:creationId xmlns:a16="http://schemas.microsoft.com/office/drawing/2014/main" id="{3B6C7378-1A51-1DA7-A351-7EE202FB0FFF}"/>
                </a:ext>
              </a:extLst>
            </p:cNvPr>
            <p:cNvSpPr>
              <a:spLocks/>
            </p:cNvSpPr>
            <p:nvPr/>
          </p:nvSpPr>
          <p:spPr bwMode="auto">
            <a:xfrm>
              <a:off x="885831" y="899939"/>
              <a:ext cx="122238" cy="136525"/>
            </a:xfrm>
            <a:custGeom>
              <a:avLst/>
              <a:gdLst>
                <a:gd name="T0" fmla="*/ 16 w 17"/>
                <a:gd name="T1" fmla="*/ 4 h 19"/>
                <a:gd name="T2" fmla="*/ 7 w 17"/>
                <a:gd name="T3" fmla="*/ 19 h 19"/>
                <a:gd name="T4" fmla="*/ 0 w 17"/>
                <a:gd name="T5" fmla="*/ 11 h 19"/>
                <a:gd name="T6" fmla="*/ 16 w 17"/>
                <a:gd name="T7" fmla="*/ 4 h 19"/>
                <a:gd name="T8" fmla="*/ 16 w 17"/>
                <a:gd name="T9" fmla="*/ 4 h 19"/>
              </a:gdLst>
              <a:ahLst/>
              <a:cxnLst>
                <a:cxn ang="0">
                  <a:pos x="T0" y="T1"/>
                </a:cxn>
                <a:cxn ang="0">
                  <a:pos x="T2" y="T3"/>
                </a:cxn>
                <a:cxn ang="0">
                  <a:pos x="T4" y="T5"/>
                </a:cxn>
                <a:cxn ang="0">
                  <a:pos x="T6" y="T7"/>
                </a:cxn>
                <a:cxn ang="0">
                  <a:pos x="T8" y="T9"/>
                </a:cxn>
              </a:cxnLst>
              <a:rect l="0" t="0" r="r" b="b"/>
              <a:pathLst>
                <a:path w="17" h="19">
                  <a:moveTo>
                    <a:pt x="16" y="4"/>
                  </a:moveTo>
                  <a:cubicBezTo>
                    <a:pt x="17" y="12"/>
                    <a:pt x="17" y="19"/>
                    <a:pt x="7" y="19"/>
                  </a:cubicBezTo>
                  <a:cubicBezTo>
                    <a:pt x="2" y="19"/>
                    <a:pt x="0" y="16"/>
                    <a:pt x="0" y="11"/>
                  </a:cubicBezTo>
                  <a:cubicBezTo>
                    <a:pt x="1" y="0"/>
                    <a:pt x="10" y="4"/>
                    <a:pt x="16" y="4"/>
                  </a:cubicBezTo>
                  <a:cubicBezTo>
                    <a:pt x="16" y="4"/>
                    <a:pt x="16" y="4"/>
                    <a:pt x="16" y="4"/>
                  </a:cubicBezTo>
                  <a:close/>
                </a:path>
              </a:pathLst>
            </a:custGeom>
            <a:solidFill>
              <a:srgbClr val="F7E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10" name="CuadroTexto 9">
            <a:extLst>
              <a:ext uri="{FF2B5EF4-FFF2-40B4-BE49-F238E27FC236}">
                <a16:creationId xmlns:a16="http://schemas.microsoft.com/office/drawing/2014/main" id="{5AEAFBA4-D16A-09A2-AF1D-A5FA81085BD4}"/>
              </a:ext>
            </a:extLst>
          </p:cNvPr>
          <p:cNvSpPr txBox="1"/>
          <p:nvPr/>
        </p:nvSpPr>
        <p:spPr>
          <a:xfrm>
            <a:off x="3155182" y="4205789"/>
            <a:ext cx="3885418" cy="375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Bef>
                <a:spcPts val="600"/>
              </a:spcBef>
              <a:buClr>
                <a:schemeClr val="accent1"/>
              </a:buClr>
              <a:buSzPts val="1800"/>
              <a:buFont typeface="Bellota Text"/>
              <a:buNone/>
              <a:defRPr sz="1600" b="1">
                <a:solidFill>
                  <a:schemeClr val="accent3">
                    <a:lumMod val="75000"/>
                  </a:schemeClr>
                </a:solidFill>
                <a:latin typeface="Satisfy" panose="020B0604020202020204" charset="0"/>
                <a:ea typeface="Bellota Text"/>
                <a:cs typeface="Bellota Text"/>
                <a:sym typeface="Bellota Text"/>
              </a:defRPr>
            </a:lvl1pPr>
            <a:lvl2pPr marL="914400" indent="-342900">
              <a:lnSpc>
                <a:spcPct val="115000"/>
              </a:lnSpc>
              <a:buClr>
                <a:schemeClr val="accent4"/>
              </a:buClr>
              <a:buSzPts val="1800"/>
              <a:buFont typeface="Bellota Text"/>
              <a:buChar char="⋆"/>
              <a:defRPr sz="1800">
                <a:solidFill>
                  <a:schemeClr val="dk1"/>
                </a:solidFill>
                <a:latin typeface="Bellota Text"/>
                <a:ea typeface="Bellota Text"/>
                <a:cs typeface="Bellota Text"/>
                <a:sym typeface="Bellota Text"/>
              </a:defRPr>
            </a:lvl2pPr>
            <a:lvl3pPr marL="1371600" indent="-342900">
              <a:lnSpc>
                <a:spcPct val="115000"/>
              </a:lnSpc>
              <a:buClr>
                <a:schemeClr val="dk2"/>
              </a:buClr>
              <a:buSzPts val="1800"/>
              <a:buFont typeface="Bellota Text"/>
              <a:buChar char="⋆"/>
              <a:defRPr sz="1800">
                <a:solidFill>
                  <a:schemeClr val="dk1"/>
                </a:solidFill>
                <a:latin typeface="Bellota Text"/>
                <a:ea typeface="Bellota Text"/>
                <a:cs typeface="Bellota Text"/>
                <a:sym typeface="Bellota Text"/>
              </a:defRPr>
            </a:lvl3pPr>
            <a:lvl4pPr marL="1828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4pPr>
            <a:lvl5pPr marL="22860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5pPr>
            <a:lvl6pPr marL="27432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6pPr>
            <a:lvl7pPr marL="32004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7pPr>
            <a:lvl8pPr marL="36576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8pPr>
            <a:lvl9pPr marL="4114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9pPr>
          </a:lstStyle>
          <a:p>
            <a:r>
              <a:rPr lang="es-ES" dirty="0">
                <a:latin typeface="Sabon Next LT" panose="020B0502040204020203" pitchFamily="2" charset="0"/>
                <a:cs typeface="Sabon Next LT" panose="020B0502040204020203" pitchFamily="2" charset="0"/>
              </a:rPr>
              <a:t>https://www.linkedin.com/newsletters/7156801535845314560/</a:t>
            </a:r>
          </a:p>
        </p:txBody>
      </p:sp>
      <p:pic>
        <p:nvPicPr>
          <p:cNvPr id="9" name="Imagen 8">
            <a:extLst>
              <a:ext uri="{FF2B5EF4-FFF2-40B4-BE49-F238E27FC236}">
                <a16:creationId xmlns:a16="http://schemas.microsoft.com/office/drawing/2014/main" id="{138C1295-436F-8740-CACC-C55C2A14C1B7}"/>
              </a:ext>
            </a:extLst>
          </p:cNvPr>
          <p:cNvPicPr>
            <a:picLocks noChangeAspect="1"/>
          </p:cNvPicPr>
          <p:nvPr/>
        </p:nvPicPr>
        <p:blipFill>
          <a:blip r:embed="rId4"/>
          <a:stretch>
            <a:fillRect/>
          </a:stretch>
        </p:blipFill>
        <p:spPr>
          <a:xfrm>
            <a:off x="2287635" y="1289696"/>
            <a:ext cx="4428548" cy="2506370"/>
          </a:xfrm>
          <a:prstGeom prst="rect">
            <a:avLst/>
          </a:prstGeom>
        </p:spPr>
      </p:pic>
    </p:spTree>
    <p:extLst>
      <p:ext uri="{BB962C8B-B14F-4D97-AF65-F5344CB8AC3E}">
        <p14:creationId xmlns:p14="http://schemas.microsoft.com/office/powerpoint/2010/main" val="1562510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40</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Herramientas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externas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ayuda</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000BF0F1-0CC3-CB27-8264-FE0EFB7DEA4C}"/>
              </a:ext>
            </a:extLst>
          </p:cNvPr>
          <p:cNvSpPr txBox="1"/>
          <p:nvPr/>
        </p:nvSpPr>
        <p:spPr>
          <a:xfrm>
            <a:off x="884292" y="806923"/>
            <a:ext cx="6709317" cy="3108543"/>
          </a:xfrm>
          <a:prstGeom prst="rect">
            <a:avLst/>
          </a:prstGeom>
          <a:noFill/>
        </p:spPr>
        <p:txBody>
          <a:bodyPr wrap="square">
            <a:spAutoFit/>
          </a:bodyPr>
          <a:lstStyle/>
          <a:p>
            <a:r>
              <a:rPr lang="es-ES" b="1" dirty="0" err="1"/>
              <a:t>Measure</a:t>
            </a:r>
            <a:r>
              <a:rPr lang="es-ES" b="1" dirty="0"/>
              <a:t> </a:t>
            </a:r>
            <a:r>
              <a:rPr lang="es-ES" b="1" dirty="0" err="1"/>
              <a:t>Killer</a:t>
            </a:r>
            <a:r>
              <a:rPr lang="es-ES" dirty="0"/>
              <a:t> es una herramienta en </a:t>
            </a:r>
            <a:r>
              <a:rPr lang="es-ES" dirty="0" err="1"/>
              <a:t>Power</a:t>
            </a:r>
            <a:r>
              <a:rPr lang="es-ES" dirty="0"/>
              <a:t> BI  DE TERCEROS, que ayuda a optimizar modelos tabulares identificando medidas innecesarias o redundantes. Analiza las dependencias de las medidas en un modelo y determina si son utilizadas en visualizaciones, expresiones DAX, o roles definidos. Si detecta que una medida no tiene dependencias, sugiere eliminarla para reducir la complejidad del modelo y mejorar el rendimiento. Esta funcionalidad es útil en escenarios donde los modelos contienen numerosas medidas creadas durante el desarrollo, algunas de las cuales pueden volverse obsoletas. Al simplificar el modelo, facilita su mantenimiento y mejora la experiencia del usuario final.</a:t>
            </a:r>
          </a:p>
          <a:p>
            <a:endParaRPr lang="es-ES" dirty="0"/>
          </a:p>
          <a:p>
            <a:endParaRPr lang="es-ES" dirty="0"/>
          </a:p>
          <a:p>
            <a:endParaRPr lang="es-ES" dirty="0"/>
          </a:p>
          <a:p>
            <a:endParaRPr lang="es-ES" dirty="0"/>
          </a:p>
          <a:p>
            <a:endParaRPr lang="es-ES" dirty="0"/>
          </a:p>
        </p:txBody>
      </p:sp>
      <p:pic>
        <p:nvPicPr>
          <p:cNvPr id="4" name="Imagen 3" descr="Icono&#10;&#10;Descripción generada automáticamente">
            <a:extLst>
              <a:ext uri="{FF2B5EF4-FFF2-40B4-BE49-F238E27FC236}">
                <a16:creationId xmlns:a16="http://schemas.microsoft.com/office/drawing/2014/main" id="{3EF92455-B077-6F57-5AAE-DD224CD264E2}"/>
              </a:ext>
            </a:extLst>
          </p:cNvPr>
          <p:cNvPicPr>
            <a:picLocks noChangeAspect="1"/>
          </p:cNvPicPr>
          <p:nvPr/>
        </p:nvPicPr>
        <p:blipFill>
          <a:blip r:embed="rId2"/>
          <a:stretch>
            <a:fillRect/>
          </a:stretch>
        </p:blipFill>
        <p:spPr>
          <a:xfrm>
            <a:off x="5017003" y="2959382"/>
            <a:ext cx="1345913" cy="1345913"/>
          </a:xfrm>
          <a:prstGeom prst="rect">
            <a:avLst/>
          </a:prstGeom>
        </p:spPr>
      </p:pic>
    </p:spTree>
    <p:extLst>
      <p:ext uri="{BB962C8B-B14F-4D97-AF65-F5344CB8AC3E}">
        <p14:creationId xmlns:p14="http://schemas.microsoft.com/office/powerpoint/2010/main" val="4184283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41</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Herramientas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externas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ayuda</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4" name="CuadroTexto 3">
            <a:extLst>
              <a:ext uri="{FF2B5EF4-FFF2-40B4-BE49-F238E27FC236}">
                <a16:creationId xmlns:a16="http://schemas.microsoft.com/office/drawing/2014/main" id="{C6128EBC-D046-C715-62A1-FD44B4EAB6CF}"/>
              </a:ext>
            </a:extLst>
          </p:cNvPr>
          <p:cNvSpPr txBox="1"/>
          <p:nvPr/>
        </p:nvSpPr>
        <p:spPr>
          <a:xfrm>
            <a:off x="801029" y="806923"/>
            <a:ext cx="7541941" cy="2031325"/>
          </a:xfrm>
          <a:prstGeom prst="rect">
            <a:avLst/>
          </a:prstGeom>
          <a:noFill/>
        </p:spPr>
        <p:txBody>
          <a:bodyPr wrap="square">
            <a:spAutoFit/>
          </a:bodyPr>
          <a:lstStyle/>
          <a:p>
            <a:r>
              <a:rPr lang="es-ES" dirty="0"/>
              <a:t>Tabular Editor 2 y 3 son herramientas utilizadas para crear, editar y administrar modelos tabulares en </a:t>
            </a:r>
            <a:r>
              <a:rPr lang="es-ES" dirty="0" err="1"/>
              <a:t>Power</a:t>
            </a:r>
            <a:r>
              <a:rPr lang="es-ES" dirty="0"/>
              <a:t> BI, </a:t>
            </a:r>
            <a:r>
              <a:rPr lang="es-ES" dirty="0" err="1"/>
              <a:t>Analysis</a:t>
            </a:r>
            <a:r>
              <a:rPr lang="es-ES" dirty="0"/>
              <a:t> </a:t>
            </a:r>
            <a:r>
              <a:rPr lang="es-ES" dirty="0" err="1"/>
              <a:t>Services</a:t>
            </a:r>
            <a:r>
              <a:rPr lang="es-ES" dirty="0"/>
              <a:t> y Azure </a:t>
            </a:r>
            <a:r>
              <a:rPr lang="es-ES" dirty="0" err="1"/>
              <a:t>Analysis</a:t>
            </a:r>
            <a:r>
              <a:rPr lang="es-ES" dirty="0"/>
              <a:t> </a:t>
            </a:r>
            <a:r>
              <a:rPr lang="es-ES" dirty="0" err="1"/>
              <a:t>Services</a:t>
            </a:r>
            <a:r>
              <a:rPr lang="es-ES" dirty="0"/>
              <a:t>. </a:t>
            </a:r>
            <a:r>
              <a:rPr lang="es-ES" b="1" dirty="0"/>
              <a:t>Tabular Editor 2</a:t>
            </a:r>
            <a:r>
              <a:rPr lang="es-ES" dirty="0"/>
              <a:t> es una versión gratuita y de código abierto, ideal para realizar ediciones avanzadas y rápidas en modelos tabulares, incluyendo cálculos DAX, relaciones, medidas y roles. </a:t>
            </a:r>
            <a:r>
              <a:rPr lang="es-ES" b="1" dirty="0"/>
              <a:t>Tabular Editor 3</a:t>
            </a:r>
            <a:r>
              <a:rPr lang="es-ES" dirty="0"/>
              <a:t>, en cambio, es una versión de pago que incluye una interfaz más moderna, características avanzadas como un editor DAX mejorado, visualización de dependencias, herramientas de depuración y soporte para flujos de trabajo empresariales. Ambas versiones son altamente valoradas por su eficiencia, pero Tabular Editor 3 está diseñado para satisfacer necesidades más complejas y profesionales en entornos de desarrollo de modelos de datos.</a:t>
            </a:r>
          </a:p>
        </p:txBody>
      </p:sp>
      <p:pic>
        <p:nvPicPr>
          <p:cNvPr id="9" name="Imagen 8">
            <a:extLst>
              <a:ext uri="{FF2B5EF4-FFF2-40B4-BE49-F238E27FC236}">
                <a16:creationId xmlns:a16="http://schemas.microsoft.com/office/drawing/2014/main" id="{095C73E6-E068-00EF-7F56-0A85637B8963}"/>
              </a:ext>
            </a:extLst>
          </p:cNvPr>
          <p:cNvPicPr>
            <a:picLocks noChangeAspect="1"/>
          </p:cNvPicPr>
          <p:nvPr/>
        </p:nvPicPr>
        <p:blipFill>
          <a:blip r:embed="rId2"/>
          <a:stretch>
            <a:fillRect/>
          </a:stretch>
        </p:blipFill>
        <p:spPr>
          <a:xfrm>
            <a:off x="1985958" y="2899383"/>
            <a:ext cx="1768286" cy="1236471"/>
          </a:xfrm>
          <a:prstGeom prst="rect">
            <a:avLst/>
          </a:prstGeom>
        </p:spPr>
      </p:pic>
      <p:pic>
        <p:nvPicPr>
          <p:cNvPr id="11" name="Imagen 10">
            <a:extLst>
              <a:ext uri="{FF2B5EF4-FFF2-40B4-BE49-F238E27FC236}">
                <a16:creationId xmlns:a16="http://schemas.microsoft.com/office/drawing/2014/main" id="{60655302-5DD8-64C4-D207-06D37CE487A5}"/>
              </a:ext>
            </a:extLst>
          </p:cNvPr>
          <p:cNvPicPr>
            <a:picLocks noChangeAspect="1"/>
          </p:cNvPicPr>
          <p:nvPr/>
        </p:nvPicPr>
        <p:blipFill>
          <a:blip r:embed="rId3"/>
          <a:stretch>
            <a:fillRect/>
          </a:stretch>
        </p:blipFill>
        <p:spPr>
          <a:xfrm>
            <a:off x="4271564" y="3098459"/>
            <a:ext cx="2886478" cy="838317"/>
          </a:xfrm>
          <a:prstGeom prst="rect">
            <a:avLst/>
          </a:prstGeom>
        </p:spPr>
      </p:pic>
    </p:spTree>
    <p:extLst>
      <p:ext uri="{BB962C8B-B14F-4D97-AF65-F5344CB8AC3E}">
        <p14:creationId xmlns:p14="http://schemas.microsoft.com/office/powerpoint/2010/main" val="3747856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42</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Herramientas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externas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ayuda</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000BF0F1-0CC3-CB27-8264-FE0EFB7DEA4C}"/>
              </a:ext>
            </a:extLst>
          </p:cNvPr>
          <p:cNvSpPr txBox="1"/>
          <p:nvPr/>
        </p:nvSpPr>
        <p:spPr>
          <a:xfrm>
            <a:off x="839099" y="870961"/>
            <a:ext cx="6709317" cy="1384995"/>
          </a:xfrm>
          <a:prstGeom prst="rect">
            <a:avLst/>
          </a:prstGeom>
          <a:noFill/>
        </p:spPr>
        <p:txBody>
          <a:bodyPr wrap="square">
            <a:spAutoFit/>
          </a:bodyPr>
          <a:lstStyle/>
          <a:p>
            <a:r>
              <a:rPr lang="es-ES" dirty="0" err="1"/>
              <a:t>Model</a:t>
            </a:r>
            <a:r>
              <a:rPr lang="es-ES" dirty="0"/>
              <a:t> </a:t>
            </a:r>
            <a:r>
              <a:rPr lang="es-ES" dirty="0" err="1"/>
              <a:t>Documenter</a:t>
            </a:r>
            <a:r>
              <a:rPr lang="es-ES" dirty="0"/>
              <a:t> es una herramienta para generar documentación automatizada de modelos tabulares en </a:t>
            </a:r>
            <a:r>
              <a:rPr lang="es-ES" dirty="0" err="1"/>
              <a:t>Power</a:t>
            </a:r>
            <a:r>
              <a:rPr lang="es-ES" dirty="0"/>
              <a:t> BI . </a:t>
            </a:r>
          </a:p>
          <a:p>
            <a:endParaRPr lang="es-ES" dirty="0"/>
          </a:p>
          <a:p>
            <a:r>
              <a:rPr lang="es-ES" dirty="0"/>
              <a:t>Extrae detalles de tablas, columnas, medidas y relaciones, creando reportes claros y organizados. Facilita la comunicación entre equipos y ahorra tiempo al evitar la documentación manual. </a:t>
            </a:r>
          </a:p>
        </p:txBody>
      </p:sp>
      <p:pic>
        <p:nvPicPr>
          <p:cNvPr id="7" name="Imagen 6">
            <a:extLst>
              <a:ext uri="{FF2B5EF4-FFF2-40B4-BE49-F238E27FC236}">
                <a16:creationId xmlns:a16="http://schemas.microsoft.com/office/drawing/2014/main" id="{EF8B2946-7B29-4487-77FA-A3E5BA579AAF}"/>
              </a:ext>
            </a:extLst>
          </p:cNvPr>
          <p:cNvPicPr>
            <a:picLocks noChangeAspect="1"/>
          </p:cNvPicPr>
          <p:nvPr/>
        </p:nvPicPr>
        <p:blipFill>
          <a:blip r:embed="rId2"/>
          <a:stretch>
            <a:fillRect/>
          </a:stretch>
        </p:blipFill>
        <p:spPr>
          <a:xfrm>
            <a:off x="3582600" y="2374337"/>
            <a:ext cx="1978800" cy="1473935"/>
          </a:xfrm>
          <a:prstGeom prst="rect">
            <a:avLst/>
          </a:prstGeom>
        </p:spPr>
      </p:pic>
    </p:spTree>
    <p:extLst>
      <p:ext uri="{BB962C8B-B14F-4D97-AF65-F5344CB8AC3E}">
        <p14:creationId xmlns:p14="http://schemas.microsoft.com/office/powerpoint/2010/main" val="153863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54E38D-703A-B05C-58D1-0C8118B6A0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43</a:t>
            </a:fld>
            <a:endParaRPr lang="es-ES"/>
          </a:p>
        </p:txBody>
      </p:sp>
      <p:sp>
        <p:nvSpPr>
          <p:cNvPr id="6" name="Google Shape;356;p17">
            <a:extLst>
              <a:ext uri="{FF2B5EF4-FFF2-40B4-BE49-F238E27FC236}">
                <a16:creationId xmlns:a16="http://schemas.microsoft.com/office/drawing/2014/main" id="{5F1DACF9-75BB-E59E-A4C4-1D99CFFB0A59}"/>
              </a:ext>
            </a:extLst>
          </p:cNvPr>
          <p:cNvSpPr txBox="1">
            <a:spLocks/>
          </p:cNvSpPr>
          <p:nvPr/>
        </p:nvSpPr>
        <p:spPr>
          <a:xfrm>
            <a:off x="884292" y="-77543"/>
            <a:ext cx="8119348"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800" dirty="0" err="1">
                <a:solidFill>
                  <a:schemeClr val="accent5"/>
                </a:solidFill>
                <a:cs typeface="Arial" pitchFamily="34" charset="0"/>
              </a:rPr>
              <a:t>Herramientas</a:t>
            </a:r>
            <a:r>
              <a:rPr lang="en-US" altLang="ko-KR" sz="2800" dirty="0">
                <a:solidFill>
                  <a:schemeClr val="accent5"/>
                </a:solidFill>
                <a:cs typeface="Arial" pitchFamily="34" charset="0"/>
              </a:rPr>
              <a:t> </a:t>
            </a:r>
            <a:r>
              <a:rPr lang="en-US" altLang="ko-KR" sz="2800" dirty="0" err="1">
                <a:solidFill>
                  <a:schemeClr val="accent5"/>
                </a:solidFill>
                <a:cs typeface="Arial" pitchFamily="34" charset="0"/>
              </a:rPr>
              <a:t>externas</a:t>
            </a:r>
            <a:r>
              <a:rPr lang="en-US" altLang="ko-KR" sz="2800" dirty="0">
                <a:solidFill>
                  <a:schemeClr val="accent5"/>
                </a:solidFill>
                <a:cs typeface="Arial" pitchFamily="34" charset="0"/>
              </a:rPr>
              <a:t> de </a:t>
            </a:r>
            <a:r>
              <a:rPr lang="en-US" altLang="ko-KR" sz="2800" dirty="0" err="1">
                <a:solidFill>
                  <a:schemeClr val="accent5"/>
                </a:solidFill>
                <a:cs typeface="Arial" pitchFamily="34" charset="0"/>
              </a:rPr>
              <a:t>ayuda</a:t>
            </a:r>
            <a:r>
              <a:rPr lang="en-US" altLang="ko-KR" sz="2800" dirty="0">
                <a:solidFill>
                  <a:schemeClr val="accent5"/>
                </a:solidFill>
                <a:cs typeface="Arial" pitchFamily="34" charset="0"/>
              </a:rPr>
              <a:t>!!!!</a:t>
            </a:r>
            <a:endParaRPr lang="es-ES" sz="2800" dirty="0">
              <a:solidFill>
                <a:srgbClr val="FF0000"/>
              </a:solidFill>
              <a:latin typeface="Satisfy" panose="020B0604020202020204" charset="0"/>
            </a:endParaRPr>
          </a:p>
        </p:txBody>
      </p:sp>
      <p:sp>
        <p:nvSpPr>
          <p:cNvPr id="5" name="CuadroTexto 4">
            <a:extLst>
              <a:ext uri="{FF2B5EF4-FFF2-40B4-BE49-F238E27FC236}">
                <a16:creationId xmlns:a16="http://schemas.microsoft.com/office/drawing/2014/main" id="{000BF0F1-0CC3-CB27-8264-FE0EFB7DEA4C}"/>
              </a:ext>
            </a:extLst>
          </p:cNvPr>
          <p:cNvSpPr txBox="1"/>
          <p:nvPr/>
        </p:nvSpPr>
        <p:spPr>
          <a:xfrm>
            <a:off x="839099" y="870961"/>
            <a:ext cx="6709317" cy="1600438"/>
          </a:xfrm>
          <a:prstGeom prst="rect">
            <a:avLst/>
          </a:prstGeom>
          <a:noFill/>
        </p:spPr>
        <p:txBody>
          <a:bodyPr wrap="square">
            <a:spAutoFit/>
          </a:bodyPr>
          <a:lstStyle/>
          <a:p>
            <a:r>
              <a:rPr lang="es-ES" dirty="0"/>
              <a:t>ALM </a:t>
            </a:r>
            <a:r>
              <a:rPr lang="es-ES" dirty="0" err="1"/>
              <a:t>Toolkit</a:t>
            </a:r>
            <a:r>
              <a:rPr lang="es-ES" dirty="0"/>
              <a:t> es una herramienta gratuita diseñada para comparar y sincronizar modelos tabulares en </a:t>
            </a:r>
            <a:r>
              <a:rPr lang="es-ES" dirty="0" err="1"/>
              <a:t>Power</a:t>
            </a:r>
            <a:r>
              <a:rPr lang="es-ES" dirty="0"/>
              <a:t> BI.. Permite identificar diferencias entre modelos, como tablas, columnas, medidas y relaciones, y aplicar cambios de manera controlada. Es ideal para flujos de trabajo de desarrollo colaborativo, facilitando la integración y el </a:t>
            </a:r>
            <a:r>
              <a:rPr lang="es-ES" dirty="0" err="1"/>
              <a:t>versionamiento</a:t>
            </a:r>
            <a:r>
              <a:rPr lang="es-ES" dirty="0"/>
              <a:t>. También ofrece opciones para validar, desplegar y optimizar modelos tabulares. Es ampliamente utilizada para gestionar modelos en entornos empresariales y mejorar la eficiencia del desarrollo de modelos de datos.</a:t>
            </a:r>
          </a:p>
        </p:txBody>
      </p:sp>
      <p:pic>
        <p:nvPicPr>
          <p:cNvPr id="4" name="Imagen 3">
            <a:extLst>
              <a:ext uri="{FF2B5EF4-FFF2-40B4-BE49-F238E27FC236}">
                <a16:creationId xmlns:a16="http://schemas.microsoft.com/office/drawing/2014/main" id="{057F83BA-67EA-4815-5FEE-ADC804E32141}"/>
              </a:ext>
            </a:extLst>
          </p:cNvPr>
          <p:cNvPicPr>
            <a:picLocks noChangeAspect="1"/>
          </p:cNvPicPr>
          <p:nvPr/>
        </p:nvPicPr>
        <p:blipFill>
          <a:blip r:embed="rId2"/>
          <a:stretch>
            <a:fillRect/>
          </a:stretch>
        </p:blipFill>
        <p:spPr>
          <a:xfrm>
            <a:off x="3191725" y="2847278"/>
            <a:ext cx="2760549" cy="1216367"/>
          </a:xfrm>
          <a:prstGeom prst="rect">
            <a:avLst/>
          </a:prstGeom>
        </p:spPr>
      </p:pic>
    </p:spTree>
    <p:extLst>
      <p:ext uri="{BB962C8B-B14F-4D97-AF65-F5344CB8AC3E}">
        <p14:creationId xmlns:p14="http://schemas.microsoft.com/office/powerpoint/2010/main" val="1564723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ctrTitle" idx="4294967295"/>
          </p:nvPr>
        </p:nvSpPr>
        <p:spPr>
          <a:xfrm>
            <a:off x="962067" y="1581550"/>
            <a:ext cx="6792600" cy="85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S" sz="4800" dirty="0"/>
              <a:t>¡¡¡¡¡¡MUCHAS GRACIAS!!!!!!</a:t>
            </a:r>
            <a:endParaRPr sz="4800" dirty="0"/>
          </a:p>
        </p:txBody>
      </p:sp>
      <p:sp>
        <p:nvSpPr>
          <p:cNvPr id="76" name="Google Shape;76;p13"/>
          <p:cNvSpPr/>
          <p:nvPr/>
        </p:nvSpPr>
        <p:spPr>
          <a:xfrm>
            <a:off x="580027" y="120924"/>
            <a:ext cx="1074103" cy="1024786"/>
          </a:xfrm>
          <a:custGeom>
            <a:avLst/>
            <a:gdLst/>
            <a:ahLst/>
            <a:cxnLst/>
            <a:rect l="l" t="t" r="r" b="b"/>
            <a:pathLst>
              <a:path w="35584" h="33953" extrusionOk="0">
                <a:moveTo>
                  <a:pt x="26783" y="15547"/>
                </a:moveTo>
                <a:lnTo>
                  <a:pt x="27025" y="15708"/>
                </a:lnTo>
                <a:lnTo>
                  <a:pt x="27266" y="15869"/>
                </a:lnTo>
                <a:lnTo>
                  <a:pt x="27548" y="16111"/>
                </a:lnTo>
                <a:lnTo>
                  <a:pt x="27790" y="16352"/>
                </a:lnTo>
                <a:lnTo>
                  <a:pt x="28032" y="16614"/>
                </a:lnTo>
                <a:lnTo>
                  <a:pt x="28273" y="16896"/>
                </a:lnTo>
                <a:lnTo>
                  <a:pt x="28434" y="17118"/>
                </a:lnTo>
                <a:lnTo>
                  <a:pt x="28595" y="17339"/>
                </a:lnTo>
                <a:lnTo>
                  <a:pt x="28757" y="17601"/>
                </a:lnTo>
                <a:lnTo>
                  <a:pt x="28877" y="17843"/>
                </a:lnTo>
                <a:lnTo>
                  <a:pt x="28132" y="17561"/>
                </a:lnTo>
                <a:lnTo>
                  <a:pt x="27065" y="17178"/>
                </a:lnTo>
                <a:lnTo>
                  <a:pt x="26823" y="17097"/>
                </a:lnTo>
                <a:lnTo>
                  <a:pt x="26602" y="17037"/>
                </a:lnTo>
                <a:lnTo>
                  <a:pt x="26703" y="16292"/>
                </a:lnTo>
                <a:lnTo>
                  <a:pt x="26783" y="15547"/>
                </a:lnTo>
                <a:close/>
                <a:moveTo>
                  <a:pt x="7995" y="16151"/>
                </a:moveTo>
                <a:lnTo>
                  <a:pt x="7995" y="16775"/>
                </a:lnTo>
                <a:lnTo>
                  <a:pt x="8035" y="17400"/>
                </a:lnTo>
                <a:lnTo>
                  <a:pt x="7854" y="17480"/>
                </a:lnTo>
                <a:lnTo>
                  <a:pt x="7673" y="17581"/>
                </a:lnTo>
                <a:lnTo>
                  <a:pt x="7330" y="17802"/>
                </a:lnTo>
                <a:lnTo>
                  <a:pt x="6666" y="18265"/>
                </a:lnTo>
                <a:lnTo>
                  <a:pt x="6243" y="18547"/>
                </a:lnTo>
                <a:lnTo>
                  <a:pt x="6001" y="18668"/>
                </a:lnTo>
                <a:lnTo>
                  <a:pt x="5780" y="18789"/>
                </a:lnTo>
                <a:lnTo>
                  <a:pt x="6021" y="18427"/>
                </a:lnTo>
                <a:lnTo>
                  <a:pt x="6263" y="18084"/>
                </a:lnTo>
                <a:lnTo>
                  <a:pt x="6505" y="17742"/>
                </a:lnTo>
                <a:lnTo>
                  <a:pt x="6787" y="17400"/>
                </a:lnTo>
                <a:lnTo>
                  <a:pt x="7048" y="17077"/>
                </a:lnTo>
                <a:lnTo>
                  <a:pt x="7350" y="16775"/>
                </a:lnTo>
                <a:lnTo>
                  <a:pt x="7653" y="16473"/>
                </a:lnTo>
                <a:lnTo>
                  <a:pt x="7955" y="16191"/>
                </a:lnTo>
                <a:lnTo>
                  <a:pt x="7995" y="16151"/>
                </a:lnTo>
                <a:close/>
                <a:moveTo>
                  <a:pt x="12727" y="21729"/>
                </a:moveTo>
                <a:lnTo>
                  <a:pt x="12606" y="21749"/>
                </a:lnTo>
                <a:lnTo>
                  <a:pt x="12486" y="21769"/>
                </a:lnTo>
                <a:lnTo>
                  <a:pt x="12324" y="21830"/>
                </a:lnTo>
                <a:lnTo>
                  <a:pt x="12163" y="21910"/>
                </a:lnTo>
                <a:lnTo>
                  <a:pt x="12022" y="22011"/>
                </a:lnTo>
                <a:lnTo>
                  <a:pt x="11902" y="22132"/>
                </a:lnTo>
                <a:lnTo>
                  <a:pt x="11801" y="22253"/>
                </a:lnTo>
                <a:lnTo>
                  <a:pt x="11700" y="22394"/>
                </a:lnTo>
                <a:lnTo>
                  <a:pt x="11640" y="22514"/>
                </a:lnTo>
                <a:lnTo>
                  <a:pt x="11599" y="22676"/>
                </a:lnTo>
                <a:lnTo>
                  <a:pt x="11559" y="22837"/>
                </a:lnTo>
                <a:lnTo>
                  <a:pt x="11539" y="22978"/>
                </a:lnTo>
                <a:lnTo>
                  <a:pt x="11559" y="23139"/>
                </a:lnTo>
                <a:lnTo>
                  <a:pt x="11599" y="23300"/>
                </a:lnTo>
                <a:lnTo>
                  <a:pt x="11660" y="23501"/>
                </a:lnTo>
                <a:lnTo>
                  <a:pt x="11761" y="23703"/>
                </a:lnTo>
                <a:lnTo>
                  <a:pt x="11881" y="23864"/>
                </a:lnTo>
                <a:lnTo>
                  <a:pt x="12042" y="24005"/>
                </a:lnTo>
                <a:lnTo>
                  <a:pt x="12224" y="24125"/>
                </a:lnTo>
                <a:lnTo>
                  <a:pt x="12405" y="24206"/>
                </a:lnTo>
                <a:lnTo>
                  <a:pt x="12606" y="24246"/>
                </a:lnTo>
                <a:lnTo>
                  <a:pt x="12828" y="24266"/>
                </a:lnTo>
                <a:lnTo>
                  <a:pt x="12949" y="24266"/>
                </a:lnTo>
                <a:lnTo>
                  <a:pt x="13069" y="24246"/>
                </a:lnTo>
                <a:lnTo>
                  <a:pt x="13190" y="24226"/>
                </a:lnTo>
                <a:lnTo>
                  <a:pt x="13311" y="24186"/>
                </a:lnTo>
                <a:lnTo>
                  <a:pt x="13412" y="24125"/>
                </a:lnTo>
                <a:lnTo>
                  <a:pt x="13533" y="24065"/>
                </a:lnTo>
                <a:lnTo>
                  <a:pt x="13633" y="23984"/>
                </a:lnTo>
                <a:lnTo>
                  <a:pt x="13714" y="23904"/>
                </a:lnTo>
                <a:lnTo>
                  <a:pt x="13835" y="23783"/>
                </a:lnTo>
                <a:lnTo>
                  <a:pt x="13915" y="23642"/>
                </a:lnTo>
                <a:lnTo>
                  <a:pt x="13996" y="23481"/>
                </a:lnTo>
                <a:lnTo>
                  <a:pt x="14056" y="23320"/>
                </a:lnTo>
                <a:lnTo>
                  <a:pt x="14076" y="23159"/>
                </a:lnTo>
                <a:lnTo>
                  <a:pt x="14096" y="22998"/>
                </a:lnTo>
                <a:lnTo>
                  <a:pt x="14076" y="22837"/>
                </a:lnTo>
                <a:lnTo>
                  <a:pt x="14056" y="22676"/>
                </a:lnTo>
                <a:lnTo>
                  <a:pt x="14016" y="22555"/>
                </a:lnTo>
                <a:lnTo>
                  <a:pt x="13956" y="22434"/>
                </a:lnTo>
                <a:lnTo>
                  <a:pt x="13835" y="22232"/>
                </a:lnTo>
                <a:lnTo>
                  <a:pt x="13653" y="22051"/>
                </a:lnTo>
                <a:lnTo>
                  <a:pt x="13472" y="21910"/>
                </a:lnTo>
                <a:lnTo>
                  <a:pt x="13351" y="21850"/>
                </a:lnTo>
                <a:lnTo>
                  <a:pt x="13231" y="21810"/>
                </a:lnTo>
                <a:lnTo>
                  <a:pt x="13110" y="21769"/>
                </a:lnTo>
                <a:lnTo>
                  <a:pt x="12989" y="21749"/>
                </a:lnTo>
                <a:lnTo>
                  <a:pt x="12868" y="21729"/>
                </a:lnTo>
                <a:close/>
                <a:moveTo>
                  <a:pt x="20581" y="21648"/>
                </a:moveTo>
                <a:lnTo>
                  <a:pt x="20400" y="21669"/>
                </a:lnTo>
                <a:lnTo>
                  <a:pt x="20218" y="21709"/>
                </a:lnTo>
                <a:lnTo>
                  <a:pt x="20057" y="21769"/>
                </a:lnTo>
                <a:lnTo>
                  <a:pt x="19896" y="21830"/>
                </a:lnTo>
                <a:lnTo>
                  <a:pt x="19755" y="21930"/>
                </a:lnTo>
                <a:lnTo>
                  <a:pt x="19614" y="22051"/>
                </a:lnTo>
                <a:lnTo>
                  <a:pt x="19493" y="22192"/>
                </a:lnTo>
                <a:lnTo>
                  <a:pt x="19393" y="22333"/>
                </a:lnTo>
                <a:lnTo>
                  <a:pt x="19312" y="22494"/>
                </a:lnTo>
                <a:lnTo>
                  <a:pt x="19252" y="22655"/>
                </a:lnTo>
                <a:lnTo>
                  <a:pt x="19232" y="22837"/>
                </a:lnTo>
                <a:lnTo>
                  <a:pt x="19211" y="23018"/>
                </a:lnTo>
                <a:lnTo>
                  <a:pt x="19232" y="23199"/>
                </a:lnTo>
                <a:lnTo>
                  <a:pt x="19272" y="23360"/>
                </a:lnTo>
                <a:lnTo>
                  <a:pt x="19312" y="23541"/>
                </a:lnTo>
                <a:lnTo>
                  <a:pt x="19393" y="23703"/>
                </a:lnTo>
                <a:lnTo>
                  <a:pt x="19493" y="23843"/>
                </a:lnTo>
                <a:lnTo>
                  <a:pt x="19614" y="23984"/>
                </a:lnTo>
                <a:lnTo>
                  <a:pt x="19755" y="24085"/>
                </a:lnTo>
                <a:lnTo>
                  <a:pt x="19896" y="24186"/>
                </a:lnTo>
                <a:lnTo>
                  <a:pt x="20037" y="24266"/>
                </a:lnTo>
                <a:lnTo>
                  <a:pt x="20198" y="24327"/>
                </a:lnTo>
                <a:lnTo>
                  <a:pt x="20561" y="24367"/>
                </a:lnTo>
                <a:lnTo>
                  <a:pt x="20722" y="24347"/>
                </a:lnTo>
                <a:lnTo>
                  <a:pt x="20903" y="24327"/>
                </a:lnTo>
                <a:lnTo>
                  <a:pt x="21064" y="24266"/>
                </a:lnTo>
                <a:lnTo>
                  <a:pt x="21225" y="24186"/>
                </a:lnTo>
                <a:lnTo>
                  <a:pt x="21245" y="24186"/>
                </a:lnTo>
                <a:lnTo>
                  <a:pt x="21386" y="24085"/>
                </a:lnTo>
                <a:lnTo>
                  <a:pt x="21507" y="23964"/>
                </a:lnTo>
                <a:lnTo>
                  <a:pt x="21628" y="23843"/>
                </a:lnTo>
                <a:lnTo>
                  <a:pt x="21729" y="23703"/>
                </a:lnTo>
                <a:lnTo>
                  <a:pt x="21809" y="23521"/>
                </a:lnTo>
                <a:lnTo>
                  <a:pt x="21870" y="23340"/>
                </a:lnTo>
                <a:lnTo>
                  <a:pt x="21910" y="23179"/>
                </a:lnTo>
                <a:lnTo>
                  <a:pt x="21910" y="22998"/>
                </a:lnTo>
                <a:lnTo>
                  <a:pt x="21910" y="22816"/>
                </a:lnTo>
                <a:lnTo>
                  <a:pt x="21870" y="22655"/>
                </a:lnTo>
                <a:lnTo>
                  <a:pt x="21809" y="22474"/>
                </a:lnTo>
                <a:lnTo>
                  <a:pt x="21729" y="22333"/>
                </a:lnTo>
                <a:lnTo>
                  <a:pt x="21628" y="22172"/>
                </a:lnTo>
                <a:lnTo>
                  <a:pt x="21527" y="22051"/>
                </a:lnTo>
                <a:lnTo>
                  <a:pt x="21386" y="21930"/>
                </a:lnTo>
                <a:lnTo>
                  <a:pt x="21245" y="21830"/>
                </a:lnTo>
                <a:lnTo>
                  <a:pt x="21104" y="21769"/>
                </a:lnTo>
                <a:lnTo>
                  <a:pt x="20923" y="21709"/>
                </a:lnTo>
                <a:lnTo>
                  <a:pt x="20581" y="21648"/>
                </a:lnTo>
                <a:close/>
                <a:moveTo>
                  <a:pt x="16191" y="13090"/>
                </a:moveTo>
                <a:lnTo>
                  <a:pt x="16775" y="13110"/>
                </a:lnTo>
                <a:lnTo>
                  <a:pt x="17339" y="13130"/>
                </a:lnTo>
                <a:lnTo>
                  <a:pt x="17963" y="13191"/>
                </a:lnTo>
                <a:lnTo>
                  <a:pt x="18607" y="13271"/>
                </a:lnTo>
                <a:lnTo>
                  <a:pt x="19232" y="13372"/>
                </a:lnTo>
                <a:lnTo>
                  <a:pt x="19876" y="13473"/>
                </a:lnTo>
                <a:lnTo>
                  <a:pt x="21124" y="13734"/>
                </a:lnTo>
                <a:lnTo>
                  <a:pt x="22373" y="14016"/>
                </a:lnTo>
                <a:lnTo>
                  <a:pt x="22836" y="14137"/>
                </a:lnTo>
                <a:lnTo>
                  <a:pt x="23319" y="14258"/>
                </a:lnTo>
                <a:lnTo>
                  <a:pt x="23783" y="14399"/>
                </a:lnTo>
                <a:lnTo>
                  <a:pt x="24024" y="14500"/>
                </a:lnTo>
                <a:lnTo>
                  <a:pt x="24246" y="14580"/>
                </a:lnTo>
                <a:lnTo>
                  <a:pt x="24427" y="14681"/>
                </a:lnTo>
                <a:lnTo>
                  <a:pt x="24568" y="14782"/>
                </a:lnTo>
                <a:lnTo>
                  <a:pt x="24709" y="14902"/>
                </a:lnTo>
                <a:lnTo>
                  <a:pt x="24850" y="15023"/>
                </a:lnTo>
                <a:lnTo>
                  <a:pt x="25112" y="15285"/>
                </a:lnTo>
                <a:lnTo>
                  <a:pt x="25373" y="15547"/>
                </a:lnTo>
                <a:lnTo>
                  <a:pt x="25232" y="16634"/>
                </a:lnTo>
                <a:lnTo>
                  <a:pt x="25152" y="17178"/>
                </a:lnTo>
                <a:lnTo>
                  <a:pt x="25071" y="17722"/>
                </a:lnTo>
                <a:lnTo>
                  <a:pt x="24910" y="18527"/>
                </a:lnTo>
                <a:lnTo>
                  <a:pt x="24729" y="19333"/>
                </a:lnTo>
                <a:lnTo>
                  <a:pt x="24528" y="20138"/>
                </a:lnTo>
                <a:lnTo>
                  <a:pt x="24326" y="20944"/>
                </a:lnTo>
                <a:lnTo>
                  <a:pt x="24105" y="21729"/>
                </a:lnTo>
                <a:lnTo>
                  <a:pt x="23863" y="22514"/>
                </a:lnTo>
                <a:lnTo>
                  <a:pt x="23601" y="23280"/>
                </a:lnTo>
                <a:lnTo>
                  <a:pt x="23319" y="24045"/>
                </a:lnTo>
                <a:lnTo>
                  <a:pt x="23017" y="24810"/>
                </a:lnTo>
                <a:lnTo>
                  <a:pt x="22715" y="25575"/>
                </a:lnTo>
                <a:lnTo>
                  <a:pt x="22373" y="26320"/>
                </a:lnTo>
                <a:lnTo>
                  <a:pt x="22031" y="27065"/>
                </a:lnTo>
                <a:lnTo>
                  <a:pt x="21668" y="27790"/>
                </a:lnTo>
                <a:lnTo>
                  <a:pt x="21286" y="28495"/>
                </a:lnTo>
                <a:lnTo>
                  <a:pt x="20883" y="29200"/>
                </a:lnTo>
                <a:lnTo>
                  <a:pt x="20460" y="29885"/>
                </a:lnTo>
                <a:lnTo>
                  <a:pt x="20218" y="30247"/>
                </a:lnTo>
                <a:lnTo>
                  <a:pt x="20198" y="30247"/>
                </a:lnTo>
                <a:lnTo>
                  <a:pt x="20057" y="30126"/>
                </a:lnTo>
                <a:lnTo>
                  <a:pt x="19916" y="30026"/>
                </a:lnTo>
                <a:lnTo>
                  <a:pt x="19876" y="29965"/>
                </a:lnTo>
                <a:lnTo>
                  <a:pt x="19775" y="29824"/>
                </a:lnTo>
                <a:lnTo>
                  <a:pt x="19654" y="29703"/>
                </a:lnTo>
                <a:lnTo>
                  <a:pt x="19393" y="29542"/>
                </a:lnTo>
                <a:lnTo>
                  <a:pt x="19151" y="29381"/>
                </a:lnTo>
                <a:lnTo>
                  <a:pt x="18889" y="29240"/>
                </a:lnTo>
                <a:lnTo>
                  <a:pt x="18607" y="29119"/>
                </a:lnTo>
                <a:lnTo>
                  <a:pt x="18345" y="29019"/>
                </a:lnTo>
                <a:lnTo>
                  <a:pt x="18084" y="28938"/>
                </a:lnTo>
                <a:lnTo>
                  <a:pt x="17802" y="28878"/>
                </a:lnTo>
                <a:lnTo>
                  <a:pt x="17540" y="28838"/>
                </a:lnTo>
                <a:lnTo>
                  <a:pt x="17258" y="28797"/>
                </a:lnTo>
                <a:lnTo>
                  <a:pt x="16976" y="28797"/>
                </a:lnTo>
                <a:lnTo>
                  <a:pt x="16694" y="28817"/>
                </a:lnTo>
                <a:lnTo>
                  <a:pt x="16412" y="28838"/>
                </a:lnTo>
                <a:lnTo>
                  <a:pt x="16090" y="28898"/>
                </a:lnTo>
                <a:lnTo>
                  <a:pt x="15748" y="28999"/>
                </a:lnTo>
                <a:lnTo>
                  <a:pt x="15405" y="29119"/>
                </a:lnTo>
                <a:lnTo>
                  <a:pt x="15063" y="29281"/>
                </a:lnTo>
                <a:lnTo>
                  <a:pt x="14741" y="29482"/>
                </a:lnTo>
                <a:lnTo>
                  <a:pt x="14439" y="29683"/>
                </a:lnTo>
                <a:lnTo>
                  <a:pt x="14157" y="29925"/>
                </a:lnTo>
                <a:lnTo>
                  <a:pt x="13895" y="30207"/>
                </a:lnTo>
                <a:lnTo>
                  <a:pt x="13513" y="29563"/>
                </a:lnTo>
                <a:lnTo>
                  <a:pt x="12949" y="28576"/>
                </a:lnTo>
                <a:lnTo>
                  <a:pt x="12445" y="27589"/>
                </a:lnTo>
                <a:lnTo>
                  <a:pt x="11962" y="26602"/>
                </a:lnTo>
                <a:lnTo>
                  <a:pt x="11539" y="25575"/>
                </a:lnTo>
                <a:lnTo>
                  <a:pt x="11136" y="24548"/>
                </a:lnTo>
                <a:lnTo>
                  <a:pt x="10794" y="23501"/>
                </a:lnTo>
                <a:lnTo>
                  <a:pt x="10472" y="22434"/>
                </a:lnTo>
                <a:lnTo>
                  <a:pt x="10190" y="21346"/>
                </a:lnTo>
                <a:lnTo>
                  <a:pt x="9948" y="20259"/>
                </a:lnTo>
                <a:lnTo>
                  <a:pt x="9747" y="19151"/>
                </a:lnTo>
                <a:lnTo>
                  <a:pt x="9666" y="18608"/>
                </a:lnTo>
                <a:lnTo>
                  <a:pt x="9586" y="18064"/>
                </a:lnTo>
                <a:lnTo>
                  <a:pt x="9465" y="16997"/>
                </a:lnTo>
                <a:lnTo>
                  <a:pt x="9364" y="16050"/>
                </a:lnTo>
                <a:lnTo>
                  <a:pt x="9324" y="15567"/>
                </a:lnTo>
                <a:lnTo>
                  <a:pt x="9243" y="15104"/>
                </a:lnTo>
                <a:lnTo>
                  <a:pt x="9404" y="15023"/>
                </a:lnTo>
                <a:lnTo>
                  <a:pt x="9545" y="14923"/>
                </a:lnTo>
                <a:lnTo>
                  <a:pt x="9848" y="14721"/>
                </a:lnTo>
                <a:lnTo>
                  <a:pt x="10291" y="14459"/>
                </a:lnTo>
                <a:lnTo>
                  <a:pt x="10754" y="14218"/>
                </a:lnTo>
                <a:lnTo>
                  <a:pt x="11257" y="13976"/>
                </a:lnTo>
                <a:lnTo>
                  <a:pt x="11781" y="13775"/>
                </a:lnTo>
                <a:lnTo>
                  <a:pt x="12284" y="13614"/>
                </a:lnTo>
                <a:lnTo>
                  <a:pt x="12828" y="13453"/>
                </a:lnTo>
                <a:lnTo>
                  <a:pt x="13372" y="13332"/>
                </a:lnTo>
                <a:lnTo>
                  <a:pt x="13935" y="13231"/>
                </a:lnTo>
                <a:lnTo>
                  <a:pt x="14499" y="13171"/>
                </a:lnTo>
                <a:lnTo>
                  <a:pt x="15063" y="13110"/>
                </a:lnTo>
                <a:lnTo>
                  <a:pt x="15627" y="13090"/>
                </a:lnTo>
                <a:close/>
                <a:moveTo>
                  <a:pt x="16936" y="30428"/>
                </a:moveTo>
                <a:lnTo>
                  <a:pt x="17218" y="30449"/>
                </a:lnTo>
                <a:lnTo>
                  <a:pt x="17500" y="30489"/>
                </a:lnTo>
                <a:lnTo>
                  <a:pt x="17782" y="30549"/>
                </a:lnTo>
                <a:lnTo>
                  <a:pt x="18043" y="30650"/>
                </a:lnTo>
                <a:lnTo>
                  <a:pt x="18305" y="30771"/>
                </a:lnTo>
                <a:lnTo>
                  <a:pt x="18547" y="30912"/>
                </a:lnTo>
                <a:lnTo>
                  <a:pt x="18688" y="31113"/>
                </a:lnTo>
                <a:lnTo>
                  <a:pt x="18849" y="31274"/>
                </a:lnTo>
                <a:lnTo>
                  <a:pt x="19030" y="31395"/>
                </a:lnTo>
                <a:lnTo>
                  <a:pt x="19232" y="31476"/>
                </a:lnTo>
                <a:lnTo>
                  <a:pt x="18950" y="31757"/>
                </a:lnTo>
                <a:lnTo>
                  <a:pt x="18627" y="31999"/>
                </a:lnTo>
                <a:lnTo>
                  <a:pt x="18386" y="32160"/>
                </a:lnTo>
                <a:lnTo>
                  <a:pt x="18144" y="32301"/>
                </a:lnTo>
                <a:lnTo>
                  <a:pt x="17882" y="32402"/>
                </a:lnTo>
                <a:lnTo>
                  <a:pt x="17621" y="32503"/>
                </a:lnTo>
                <a:lnTo>
                  <a:pt x="17359" y="32563"/>
                </a:lnTo>
                <a:lnTo>
                  <a:pt x="17097" y="32583"/>
                </a:lnTo>
                <a:lnTo>
                  <a:pt x="16835" y="32603"/>
                </a:lnTo>
                <a:lnTo>
                  <a:pt x="16573" y="32583"/>
                </a:lnTo>
                <a:lnTo>
                  <a:pt x="16312" y="32543"/>
                </a:lnTo>
                <a:lnTo>
                  <a:pt x="16070" y="32482"/>
                </a:lnTo>
                <a:lnTo>
                  <a:pt x="15828" y="32382"/>
                </a:lnTo>
                <a:lnTo>
                  <a:pt x="15587" y="32261"/>
                </a:lnTo>
                <a:lnTo>
                  <a:pt x="15345" y="32120"/>
                </a:lnTo>
                <a:lnTo>
                  <a:pt x="15124" y="31959"/>
                </a:lnTo>
                <a:lnTo>
                  <a:pt x="14922" y="31778"/>
                </a:lnTo>
                <a:lnTo>
                  <a:pt x="14721" y="31556"/>
                </a:lnTo>
                <a:lnTo>
                  <a:pt x="15023" y="31274"/>
                </a:lnTo>
                <a:lnTo>
                  <a:pt x="15325" y="30992"/>
                </a:lnTo>
                <a:lnTo>
                  <a:pt x="15567" y="30831"/>
                </a:lnTo>
                <a:lnTo>
                  <a:pt x="15808" y="30690"/>
                </a:lnTo>
                <a:lnTo>
                  <a:pt x="16090" y="30590"/>
                </a:lnTo>
                <a:lnTo>
                  <a:pt x="16352" y="30509"/>
                </a:lnTo>
                <a:lnTo>
                  <a:pt x="16654" y="30449"/>
                </a:lnTo>
                <a:lnTo>
                  <a:pt x="16936" y="30428"/>
                </a:lnTo>
                <a:close/>
                <a:moveTo>
                  <a:pt x="3565" y="1"/>
                </a:moveTo>
                <a:lnTo>
                  <a:pt x="3444" y="21"/>
                </a:lnTo>
                <a:lnTo>
                  <a:pt x="3343" y="81"/>
                </a:lnTo>
                <a:lnTo>
                  <a:pt x="3242" y="162"/>
                </a:lnTo>
                <a:lnTo>
                  <a:pt x="3162" y="242"/>
                </a:lnTo>
                <a:lnTo>
                  <a:pt x="3081" y="363"/>
                </a:lnTo>
                <a:lnTo>
                  <a:pt x="3021" y="484"/>
                </a:lnTo>
                <a:lnTo>
                  <a:pt x="2961" y="605"/>
                </a:lnTo>
                <a:lnTo>
                  <a:pt x="2860" y="887"/>
                </a:lnTo>
                <a:lnTo>
                  <a:pt x="2779" y="1169"/>
                </a:lnTo>
                <a:lnTo>
                  <a:pt x="2679" y="1632"/>
                </a:lnTo>
                <a:lnTo>
                  <a:pt x="2638" y="1894"/>
                </a:lnTo>
                <a:lnTo>
                  <a:pt x="2598" y="2155"/>
                </a:lnTo>
                <a:lnTo>
                  <a:pt x="2558" y="2699"/>
                </a:lnTo>
                <a:lnTo>
                  <a:pt x="2538" y="3223"/>
                </a:lnTo>
                <a:lnTo>
                  <a:pt x="2558" y="3746"/>
                </a:lnTo>
                <a:lnTo>
                  <a:pt x="2598" y="4350"/>
                </a:lnTo>
                <a:lnTo>
                  <a:pt x="2477" y="4270"/>
                </a:lnTo>
                <a:lnTo>
                  <a:pt x="2256" y="4129"/>
                </a:lnTo>
                <a:lnTo>
                  <a:pt x="2034" y="3988"/>
                </a:lnTo>
                <a:lnTo>
                  <a:pt x="1793" y="3867"/>
                </a:lnTo>
                <a:lnTo>
                  <a:pt x="1551" y="3766"/>
                </a:lnTo>
                <a:lnTo>
                  <a:pt x="1289" y="3686"/>
                </a:lnTo>
                <a:lnTo>
                  <a:pt x="1027" y="3605"/>
                </a:lnTo>
                <a:lnTo>
                  <a:pt x="766" y="3565"/>
                </a:lnTo>
                <a:lnTo>
                  <a:pt x="423" y="3565"/>
                </a:lnTo>
                <a:lnTo>
                  <a:pt x="363" y="3585"/>
                </a:lnTo>
                <a:lnTo>
                  <a:pt x="222" y="3666"/>
                </a:lnTo>
                <a:lnTo>
                  <a:pt x="121" y="3766"/>
                </a:lnTo>
                <a:lnTo>
                  <a:pt x="41" y="3887"/>
                </a:lnTo>
                <a:lnTo>
                  <a:pt x="0" y="4028"/>
                </a:lnTo>
                <a:lnTo>
                  <a:pt x="0" y="4169"/>
                </a:lnTo>
                <a:lnTo>
                  <a:pt x="0" y="4230"/>
                </a:lnTo>
                <a:lnTo>
                  <a:pt x="41" y="4310"/>
                </a:lnTo>
                <a:lnTo>
                  <a:pt x="81" y="4371"/>
                </a:lnTo>
                <a:lnTo>
                  <a:pt x="141" y="4431"/>
                </a:lnTo>
                <a:lnTo>
                  <a:pt x="524" y="4693"/>
                </a:lnTo>
                <a:lnTo>
                  <a:pt x="907" y="4914"/>
                </a:lnTo>
                <a:lnTo>
                  <a:pt x="1309" y="5136"/>
                </a:lnTo>
                <a:lnTo>
                  <a:pt x="1692" y="5377"/>
                </a:lnTo>
                <a:lnTo>
                  <a:pt x="2034" y="5639"/>
                </a:lnTo>
                <a:lnTo>
                  <a:pt x="2377" y="5921"/>
                </a:lnTo>
                <a:lnTo>
                  <a:pt x="2658" y="6203"/>
                </a:lnTo>
                <a:lnTo>
                  <a:pt x="2799" y="6364"/>
                </a:lnTo>
                <a:lnTo>
                  <a:pt x="2961" y="6485"/>
                </a:lnTo>
                <a:lnTo>
                  <a:pt x="3182" y="7210"/>
                </a:lnTo>
                <a:lnTo>
                  <a:pt x="3424" y="7935"/>
                </a:lnTo>
                <a:lnTo>
                  <a:pt x="3625" y="8398"/>
                </a:lnTo>
                <a:lnTo>
                  <a:pt x="3826" y="8861"/>
                </a:lnTo>
                <a:lnTo>
                  <a:pt x="4048" y="9324"/>
                </a:lnTo>
                <a:lnTo>
                  <a:pt x="4290" y="9767"/>
                </a:lnTo>
                <a:lnTo>
                  <a:pt x="3927" y="9687"/>
                </a:lnTo>
                <a:lnTo>
                  <a:pt x="3565" y="9606"/>
                </a:lnTo>
                <a:lnTo>
                  <a:pt x="2820" y="9506"/>
                </a:lnTo>
                <a:lnTo>
                  <a:pt x="2437" y="9465"/>
                </a:lnTo>
                <a:lnTo>
                  <a:pt x="2054" y="9445"/>
                </a:lnTo>
                <a:lnTo>
                  <a:pt x="1893" y="9445"/>
                </a:lnTo>
                <a:lnTo>
                  <a:pt x="1712" y="9465"/>
                </a:lnTo>
                <a:lnTo>
                  <a:pt x="1511" y="9506"/>
                </a:lnTo>
                <a:lnTo>
                  <a:pt x="1329" y="9586"/>
                </a:lnTo>
                <a:lnTo>
                  <a:pt x="1148" y="9667"/>
                </a:lnTo>
                <a:lnTo>
                  <a:pt x="1068" y="9727"/>
                </a:lnTo>
                <a:lnTo>
                  <a:pt x="1007" y="9788"/>
                </a:lnTo>
                <a:lnTo>
                  <a:pt x="967" y="9868"/>
                </a:lnTo>
                <a:lnTo>
                  <a:pt x="927" y="9949"/>
                </a:lnTo>
                <a:lnTo>
                  <a:pt x="907" y="10029"/>
                </a:lnTo>
                <a:lnTo>
                  <a:pt x="907" y="10130"/>
                </a:lnTo>
                <a:lnTo>
                  <a:pt x="947" y="10311"/>
                </a:lnTo>
                <a:lnTo>
                  <a:pt x="1007" y="10452"/>
                </a:lnTo>
                <a:lnTo>
                  <a:pt x="1088" y="10573"/>
                </a:lnTo>
                <a:lnTo>
                  <a:pt x="1209" y="10674"/>
                </a:lnTo>
                <a:lnTo>
                  <a:pt x="1329" y="10774"/>
                </a:lnTo>
                <a:lnTo>
                  <a:pt x="1470" y="10855"/>
                </a:lnTo>
                <a:lnTo>
                  <a:pt x="1631" y="10915"/>
                </a:lnTo>
                <a:lnTo>
                  <a:pt x="1793" y="10976"/>
                </a:lnTo>
                <a:lnTo>
                  <a:pt x="2135" y="11076"/>
                </a:lnTo>
                <a:lnTo>
                  <a:pt x="2477" y="11137"/>
                </a:lnTo>
                <a:lnTo>
                  <a:pt x="2820" y="11197"/>
                </a:lnTo>
                <a:lnTo>
                  <a:pt x="3122" y="11258"/>
                </a:lnTo>
                <a:lnTo>
                  <a:pt x="3746" y="11399"/>
                </a:lnTo>
                <a:lnTo>
                  <a:pt x="4350" y="11580"/>
                </a:lnTo>
                <a:lnTo>
                  <a:pt x="4692" y="11721"/>
                </a:lnTo>
                <a:lnTo>
                  <a:pt x="5015" y="11882"/>
                </a:lnTo>
                <a:lnTo>
                  <a:pt x="5337" y="12043"/>
                </a:lnTo>
                <a:lnTo>
                  <a:pt x="5518" y="12103"/>
                </a:lnTo>
                <a:lnTo>
                  <a:pt x="5679" y="12164"/>
                </a:lnTo>
                <a:lnTo>
                  <a:pt x="5820" y="12184"/>
                </a:lnTo>
                <a:lnTo>
                  <a:pt x="5941" y="12184"/>
                </a:lnTo>
                <a:lnTo>
                  <a:pt x="6444" y="12748"/>
                </a:lnTo>
                <a:lnTo>
                  <a:pt x="6948" y="13271"/>
                </a:lnTo>
                <a:lnTo>
                  <a:pt x="7350" y="13614"/>
                </a:lnTo>
                <a:lnTo>
                  <a:pt x="7773" y="13956"/>
                </a:lnTo>
                <a:lnTo>
                  <a:pt x="8096" y="14218"/>
                </a:lnTo>
                <a:lnTo>
                  <a:pt x="8257" y="14339"/>
                </a:lnTo>
                <a:lnTo>
                  <a:pt x="8438" y="14439"/>
                </a:lnTo>
                <a:lnTo>
                  <a:pt x="8377" y="14480"/>
                </a:lnTo>
                <a:lnTo>
                  <a:pt x="8317" y="14540"/>
                </a:lnTo>
                <a:lnTo>
                  <a:pt x="8257" y="14600"/>
                </a:lnTo>
                <a:lnTo>
                  <a:pt x="8216" y="14661"/>
                </a:lnTo>
                <a:lnTo>
                  <a:pt x="7934" y="14721"/>
                </a:lnTo>
                <a:lnTo>
                  <a:pt x="7653" y="14822"/>
                </a:lnTo>
                <a:lnTo>
                  <a:pt x="7411" y="14943"/>
                </a:lnTo>
                <a:lnTo>
                  <a:pt x="7210" y="15084"/>
                </a:lnTo>
                <a:lnTo>
                  <a:pt x="6867" y="15366"/>
                </a:lnTo>
                <a:lnTo>
                  <a:pt x="6525" y="15668"/>
                </a:lnTo>
                <a:lnTo>
                  <a:pt x="6203" y="15990"/>
                </a:lnTo>
                <a:lnTo>
                  <a:pt x="5880" y="16312"/>
                </a:lnTo>
                <a:lnTo>
                  <a:pt x="5578" y="16654"/>
                </a:lnTo>
                <a:lnTo>
                  <a:pt x="5296" y="17017"/>
                </a:lnTo>
                <a:lnTo>
                  <a:pt x="5015" y="17379"/>
                </a:lnTo>
                <a:lnTo>
                  <a:pt x="4753" y="17762"/>
                </a:lnTo>
                <a:lnTo>
                  <a:pt x="4511" y="18165"/>
                </a:lnTo>
                <a:lnTo>
                  <a:pt x="4290" y="18567"/>
                </a:lnTo>
                <a:lnTo>
                  <a:pt x="4068" y="18970"/>
                </a:lnTo>
                <a:lnTo>
                  <a:pt x="3887" y="19393"/>
                </a:lnTo>
                <a:lnTo>
                  <a:pt x="3806" y="19574"/>
                </a:lnTo>
                <a:lnTo>
                  <a:pt x="3806" y="19756"/>
                </a:lnTo>
                <a:lnTo>
                  <a:pt x="3826" y="19937"/>
                </a:lnTo>
                <a:lnTo>
                  <a:pt x="3887" y="20078"/>
                </a:lnTo>
                <a:lnTo>
                  <a:pt x="3988" y="20219"/>
                </a:lnTo>
                <a:lnTo>
                  <a:pt x="4128" y="20319"/>
                </a:lnTo>
                <a:lnTo>
                  <a:pt x="4290" y="20400"/>
                </a:lnTo>
                <a:lnTo>
                  <a:pt x="4491" y="20440"/>
                </a:lnTo>
                <a:lnTo>
                  <a:pt x="4833" y="20460"/>
                </a:lnTo>
                <a:lnTo>
                  <a:pt x="5155" y="20440"/>
                </a:lnTo>
                <a:lnTo>
                  <a:pt x="5498" y="20380"/>
                </a:lnTo>
                <a:lnTo>
                  <a:pt x="5820" y="20279"/>
                </a:lnTo>
                <a:lnTo>
                  <a:pt x="6122" y="20158"/>
                </a:lnTo>
                <a:lnTo>
                  <a:pt x="6444" y="20038"/>
                </a:lnTo>
                <a:lnTo>
                  <a:pt x="6746" y="19876"/>
                </a:lnTo>
                <a:lnTo>
                  <a:pt x="7028" y="19695"/>
                </a:lnTo>
                <a:lnTo>
                  <a:pt x="7330" y="19514"/>
                </a:lnTo>
                <a:lnTo>
                  <a:pt x="7612" y="19313"/>
                </a:lnTo>
                <a:lnTo>
                  <a:pt x="8176" y="18930"/>
                </a:lnTo>
                <a:lnTo>
                  <a:pt x="8196" y="18910"/>
                </a:lnTo>
                <a:lnTo>
                  <a:pt x="8277" y="19413"/>
                </a:lnTo>
                <a:lnTo>
                  <a:pt x="8357" y="19977"/>
                </a:lnTo>
                <a:lnTo>
                  <a:pt x="8458" y="20561"/>
                </a:lnTo>
                <a:lnTo>
                  <a:pt x="8559" y="21125"/>
                </a:lnTo>
                <a:lnTo>
                  <a:pt x="8680" y="21689"/>
                </a:lnTo>
                <a:lnTo>
                  <a:pt x="8961" y="22816"/>
                </a:lnTo>
                <a:lnTo>
                  <a:pt x="9284" y="23924"/>
                </a:lnTo>
                <a:lnTo>
                  <a:pt x="9465" y="24468"/>
                </a:lnTo>
                <a:lnTo>
                  <a:pt x="9646" y="25032"/>
                </a:lnTo>
                <a:lnTo>
                  <a:pt x="10069" y="26119"/>
                </a:lnTo>
                <a:lnTo>
                  <a:pt x="10512" y="27206"/>
                </a:lnTo>
                <a:lnTo>
                  <a:pt x="11015" y="28274"/>
                </a:lnTo>
                <a:lnTo>
                  <a:pt x="11519" y="29260"/>
                </a:lnTo>
                <a:lnTo>
                  <a:pt x="12063" y="30247"/>
                </a:lnTo>
                <a:lnTo>
                  <a:pt x="12345" y="30730"/>
                </a:lnTo>
                <a:lnTo>
                  <a:pt x="12486" y="30992"/>
                </a:lnTo>
                <a:lnTo>
                  <a:pt x="12647" y="31234"/>
                </a:lnTo>
                <a:lnTo>
                  <a:pt x="12808" y="31455"/>
                </a:lnTo>
                <a:lnTo>
                  <a:pt x="12989" y="31677"/>
                </a:lnTo>
                <a:lnTo>
                  <a:pt x="13210" y="31858"/>
                </a:lnTo>
                <a:lnTo>
                  <a:pt x="13432" y="31999"/>
                </a:lnTo>
                <a:lnTo>
                  <a:pt x="13452" y="32019"/>
                </a:lnTo>
                <a:lnTo>
                  <a:pt x="13553" y="32080"/>
                </a:lnTo>
                <a:lnTo>
                  <a:pt x="13653" y="32140"/>
                </a:lnTo>
                <a:lnTo>
                  <a:pt x="13754" y="32160"/>
                </a:lnTo>
                <a:lnTo>
                  <a:pt x="13875" y="32160"/>
                </a:lnTo>
                <a:lnTo>
                  <a:pt x="13935" y="32321"/>
                </a:lnTo>
                <a:lnTo>
                  <a:pt x="13996" y="32462"/>
                </a:lnTo>
                <a:lnTo>
                  <a:pt x="14157" y="32744"/>
                </a:lnTo>
                <a:lnTo>
                  <a:pt x="14358" y="32986"/>
                </a:lnTo>
                <a:lnTo>
                  <a:pt x="14580" y="33207"/>
                </a:lnTo>
                <a:lnTo>
                  <a:pt x="14842" y="33389"/>
                </a:lnTo>
                <a:lnTo>
                  <a:pt x="15124" y="33550"/>
                </a:lnTo>
                <a:lnTo>
                  <a:pt x="15405" y="33691"/>
                </a:lnTo>
                <a:lnTo>
                  <a:pt x="15728" y="33791"/>
                </a:lnTo>
                <a:lnTo>
                  <a:pt x="16050" y="33872"/>
                </a:lnTo>
                <a:lnTo>
                  <a:pt x="16372" y="33932"/>
                </a:lnTo>
                <a:lnTo>
                  <a:pt x="16714" y="33952"/>
                </a:lnTo>
                <a:lnTo>
                  <a:pt x="17037" y="33952"/>
                </a:lnTo>
                <a:lnTo>
                  <a:pt x="17379" y="33932"/>
                </a:lnTo>
                <a:lnTo>
                  <a:pt x="17681" y="33892"/>
                </a:lnTo>
                <a:lnTo>
                  <a:pt x="18003" y="33832"/>
                </a:lnTo>
                <a:lnTo>
                  <a:pt x="18285" y="33731"/>
                </a:lnTo>
                <a:lnTo>
                  <a:pt x="18668" y="33570"/>
                </a:lnTo>
                <a:lnTo>
                  <a:pt x="19050" y="33389"/>
                </a:lnTo>
                <a:lnTo>
                  <a:pt x="19393" y="33167"/>
                </a:lnTo>
                <a:lnTo>
                  <a:pt x="19715" y="32925"/>
                </a:lnTo>
                <a:lnTo>
                  <a:pt x="20037" y="32644"/>
                </a:lnTo>
                <a:lnTo>
                  <a:pt x="20339" y="32362"/>
                </a:lnTo>
                <a:lnTo>
                  <a:pt x="20621" y="32060"/>
                </a:lnTo>
                <a:lnTo>
                  <a:pt x="20883" y="31737"/>
                </a:lnTo>
                <a:lnTo>
                  <a:pt x="21145" y="31415"/>
                </a:lnTo>
                <a:lnTo>
                  <a:pt x="21386" y="31073"/>
                </a:lnTo>
                <a:lnTo>
                  <a:pt x="21628" y="30730"/>
                </a:lnTo>
                <a:lnTo>
                  <a:pt x="21849" y="30368"/>
                </a:lnTo>
                <a:lnTo>
                  <a:pt x="22272" y="29643"/>
                </a:lnTo>
                <a:lnTo>
                  <a:pt x="22675" y="28938"/>
                </a:lnTo>
                <a:lnTo>
                  <a:pt x="22997" y="28314"/>
                </a:lnTo>
                <a:lnTo>
                  <a:pt x="23319" y="27690"/>
                </a:lnTo>
                <a:lnTo>
                  <a:pt x="23621" y="27045"/>
                </a:lnTo>
                <a:lnTo>
                  <a:pt x="23924" y="26421"/>
                </a:lnTo>
                <a:lnTo>
                  <a:pt x="24185" y="25777"/>
                </a:lnTo>
                <a:lnTo>
                  <a:pt x="24447" y="25112"/>
                </a:lnTo>
                <a:lnTo>
                  <a:pt x="24709" y="24468"/>
                </a:lnTo>
                <a:lnTo>
                  <a:pt x="24951" y="23803"/>
                </a:lnTo>
                <a:lnTo>
                  <a:pt x="25172" y="23139"/>
                </a:lnTo>
                <a:lnTo>
                  <a:pt x="25373" y="22474"/>
                </a:lnTo>
                <a:lnTo>
                  <a:pt x="25575" y="21810"/>
                </a:lnTo>
                <a:lnTo>
                  <a:pt x="25756" y="21125"/>
                </a:lnTo>
                <a:lnTo>
                  <a:pt x="25937" y="20440"/>
                </a:lnTo>
                <a:lnTo>
                  <a:pt x="26078" y="19756"/>
                </a:lnTo>
                <a:lnTo>
                  <a:pt x="26239" y="19071"/>
                </a:lnTo>
                <a:lnTo>
                  <a:pt x="26360" y="18386"/>
                </a:lnTo>
                <a:lnTo>
                  <a:pt x="26682" y="18527"/>
                </a:lnTo>
                <a:lnTo>
                  <a:pt x="27005" y="18648"/>
                </a:lnTo>
                <a:lnTo>
                  <a:pt x="27327" y="18749"/>
                </a:lnTo>
                <a:lnTo>
                  <a:pt x="27609" y="18849"/>
                </a:lnTo>
                <a:lnTo>
                  <a:pt x="29864" y="19715"/>
                </a:lnTo>
                <a:lnTo>
                  <a:pt x="29965" y="19735"/>
                </a:lnTo>
                <a:lnTo>
                  <a:pt x="30065" y="19756"/>
                </a:lnTo>
                <a:lnTo>
                  <a:pt x="30146" y="19735"/>
                </a:lnTo>
                <a:lnTo>
                  <a:pt x="30247" y="19715"/>
                </a:lnTo>
                <a:lnTo>
                  <a:pt x="30327" y="19695"/>
                </a:lnTo>
                <a:lnTo>
                  <a:pt x="30408" y="19655"/>
                </a:lnTo>
                <a:lnTo>
                  <a:pt x="30549" y="19534"/>
                </a:lnTo>
                <a:lnTo>
                  <a:pt x="30649" y="19373"/>
                </a:lnTo>
                <a:lnTo>
                  <a:pt x="30730" y="19192"/>
                </a:lnTo>
                <a:lnTo>
                  <a:pt x="30750" y="19010"/>
                </a:lnTo>
                <a:lnTo>
                  <a:pt x="30750" y="18930"/>
                </a:lnTo>
                <a:lnTo>
                  <a:pt x="30730" y="18829"/>
                </a:lnTo>
                <a:lnTo>
                  <a:pt x="30629" y="18447"/>
                </a:lnTo>
                <a:lnTo>
                  <a:pt x="30508" y="18064"/>
                </a:lnTo>
                <a:lnTo>
                  <a:pt x="30368" y="17681"/>
                </a:lnTo>
                <a:lnTo>
                  <a:pt x="30206" y="17339"/>
                </a:lnTo>
                <a:lnTo>
                  <a:pt x="30005" y="16977"/>
                </a:lnTo>
                <a:lnTo>
                  <a:pt x="29804" y="16634"/>
                </a:lnTo>
                <a:lnTo>
                  <a:pt x="29582" y="16312"/>
                </a:lnTo>
                <a:lnTo>
                  <a:pt x="29341" y="15990"/>
                </a:lnTo>
                <a:lnTo>
                  <a:pt x="29079" y="15688"/>
                </a:lnTo>
                <a:lnTo>
                  <a:pt x="28797" y="15406"/>
                </a:lnTo>
                <a:lnTo>
                  <a:pt x="28495" y="15144"/>
                </a:lnTo>
                <a:lnTo>
                  <a:pt x="28173" y="14902"/>
                </a:lnTo>
                <a:lnTo>
                  <a:pt x="27830" y="14661"/>
                </a:lnTo>
                <a:lnTo>
                  <a:pt x="27649" y="14540"/>
                </a:lnTo>
                <a:lnTo>
                  <a:pt x="27468" y="14439"/>
                </a:lnTo>
                <a:lnTo>
                  <a:pt x="27266" y="14339"/>
                </a:lnTo>
                <a:lnTo>
                  <a:pt x="27065" y="14278"/>
                </a:lnTo>
                <a:lnTo>
                  <a:pt x="26864" y="14238"/>
                </a:lnTo>
                <a:lnTo>
                  <a:pt x="26642" y="14218"/>
                </a:lnTo>
                <a:lnTo>
                  <a:pt x="26541" y="14117"/>
                </a:lnTo>
                <a:lnTo>
                  <a:pt x="26400" y="14057"/>
                </a:lnTo>
                <a:lnTo>
                  <a:pt x="26259" y="14016"/>
                </a:lnTo>
                <a:lnTo>
                  <a:pt x="26119" y="13996"/>
                </a:lnTo>
                <a:lnTo>
                  <a:pt x="26380" y="13694"/>
                </a:lnTo>
                <a:lnTo>
                  <a:pt x="26622" y="13392"/>
                </a:lnTo>
                <a:lnTo>
                  <a:pt x="27085" y="12748"/>
                </a:lnTo>
                <a:lnTo>
                  <a:pt x="27488" y="12184"/>
                </a:lnTo>
                <a:lnTo>
                  <a:pt x="27870" y="11620"/>
                </a:lnTo>
                <a:lnTo>
                  <a:pt x="28152" y="11580"/>
                </a:lnTo>
                <a:lnTo>
                  <a:pt x="28434" y="11540"/>
                </a:lnTo>
                <a:lnTo>
                  <a:pt x="29079" y="11439"/>
                </a:lnTo>
                <a:lnTo>
                  <a:pt x="29723" y="11378"/>
                </a:lnTo>
                <a:lnTo>
                  <a:pt x="30408" y="11358"/>
                </a:lnTo>
                <a:lnTo>
                  <a:pt x="31092" y="11378"/>
                </a:lnTo>
                <a:lnTo>
                  <a:pt x="31374" y="11399"/>
                </a:lnTo>
                <a:lnTo>
                  <a:pt x="31676" y="11459"/>
                </a:lnTo>
                <a:lnTo>
                  <a:pt x="31979" y="11499"/>
                </a:lnTo>
                <a:lnTo>
                  <a:pt x="32260" y="11499"/>
                </a:lnTo>
                <a:lnTo>
                  <a:pt x="32422" y="11479"/>
                </a:lnTo>
                <a:lnTo>
                  <a:pt x="32562" y="11439"/>
                </a:lnTo>
                <a:lnTo>
                  <a:pt x="32683" y="11358"/>
                </a:lnTo>
                <a:lnTo>
                  <a:pt x="32784" y="11237"/>
                </a:lnTo>
                <a:lnTo>
                  <a:pt x="32844" y="11117"/>
                </a:lnTo>
                <a:lnTo>
                  <a:pt x="32905" y="10976"/>
                </a:lnTo>
                <a:lnTo>
                  <a:pt x="32905" y="10835"/>
                </a:lnTo>
                <a:lnTo>
                  <a:pt x="32885" y="10674"/>
                </a:lnTo>
                <a:lnTo>
                  <a:pt x="32824" y="10492"/>
                </a:lnTo>
                <a:lnTo>
                  <a:pt x="32724" y="10331"/>
                </a:lnTo>
                <a:lnTo>
                  <a:pt x="32583" y="10190"/>
                </a:lnTo>
                <a:lnTo>
                  <a:pt x="32442" y="10090"/>
                </a:lnTo>
                <a:lnTo>
                  <a:pt x="32260" y="10009"/>
                </a:lnTo>
                <a:lnTo>
                  <a:pt x="32079" y="9949"/>
                </a:lnTo>
                <a:lnTo>
                  <a:pt x="31878" y="9908"/>
                </a:lnTo>
                <a:lnTo>
                  <a:pt x="31697" y="9888"/>
                </a:lnTo>
                <a:lnTo>
                  <a:pt x="31274" y="9848"/>
                </a:lnTo>
                <a:lnTo>
                  <a:pt x="30871" y="9828"/>
                </a:lnTo>
                <a:lnTo>
                  <a:pt x="30448" y="9808"/>
                </a:lnTo>
                <a:lnTo>
                  <a:pt x="30025" y="9828"/>
                </a:lnTo>
                <a:lnTo>
                  <a:pt x="29421" y="9888"/>
                </a:lnTo>
                <a:lnTo>
                  <a:pt x="28837" y="9989"/>
                </a:lnTo>
                <a:lnTo>
                  <a:pt x="29139" y="9385"/>
                </a:lnTo>
                <a:lnTo>
                  <a:pt x="29421" y="8781"/>
                </a:lnTo>
                <a:lnTo>
                  <a:pt x="29703" y="8156"/>
                </a:lnTo>
                <a:lnTo>
                  <a:pt x="29965" y="7532"/>
                </a:lnTo>
                <a:lnTo>
                  <a:pt x="30086" y="7492"/>
                </a:lnTo>
                <a:lnTo>
                  <a:pt x="30186" y="7452"/>
                </a:lnTo>
                <a:lnTo>
                  <a:pt x="30428" y="7331"/>
                </a:lnTo>
                <a:lnTo>
                  <a:pt x="30871" y="7069"/>
                </a:lnTo>
                <a:lnTo>
                  <a:pt x="31173" y="6908"/>
                </a:lnTo>
                <a:lnTo>
                  <a:pt x="31515" y="6767"/>
                </a:lnTo>
                <a:lnTo>
                  <a:pt x="31838" y="6646"/>
                </a:lnTo>
                <a:lnTo>
                  <a:pt x="32180" y="6545"/>
                </a:lnTo>
                <a:lnTo>
                  <a:pt x="32502" y="6465"/>
                </a:lnTo>
                <a:lnTo>
                  <a:pt x="32824" y="6404"/>
                </a:lnTo>
                <a:lnTo>
                  <a:pt x="33146" y="6384"/>
                </a:lnTo>
                <a:lnTo>
                  <a:pt x="33469" y="6364"/>
                </a:lnTo>
                <a:lnTo>
                  <a:pt x="33831" y="6384"/>
                </a:lnTo>
                <a:lnTo>
                  <a:pt x="34194" y="6404"/>
                </a:lnTo>
                <a:lnTo>
                  <a:pt x="34375" y="6425"/>
                </a:lnTo>
                <a:lnTo>
                  <a:pt x="34556" y="6465"/>
                </a:lnTo>
                <a:lnTo>
                  <a:pt x="34737" y="6485"/>
                </a:lnTo>
                <a:lnTo>
                  <a:pt x="34919" y="6485"/>
                </a:lnTo>
                <a:lnTo>
                  <a:pt x="35039" y="6465"/>
                </a:lnTo>
                <a:lnTo>
                  <a:pt x="35140" y="6425"/>
                </a:lnTo>
                <a:lnTo>
                  <a:pt x="35241" y="6384"/>
                </a:lnTo>
                <a:lnTo>
                  <a:pt x="35321" y="6324"/>
                </a:lnTo>
                <a:lnTo>
                  <a:pt x="35402" y="6243"/>
                </a:lnTo>
                <a:lnTo>
                  <a:pt x="35462" y="6163"/>
                </a:lnTo>
                <a:lnTo>
                  <a:pt x="35523" y="6082"/>
                </a:lnTo>
                <a:lnTo>
                  <a:pt x="35543" y="5982"/>
                </a:lnTo>
                <a:lnTo>
                  <a:pt x="35563" y="5881"/>
                </a:lnTo>
                <a:lnTo>
                  <a:pt x="35583" y="5800"/>
                </a:lnTo>
                <a:lnTo>
                  <a:pt x="35563" y="5700"/>
                </a:lnTo>
                <a:lnTo>
                  <a:pt x="35543" y="5599"/>
                </a:lnTo>
                <a:lnTo>
                  <a:pt x="35503" y="5498"/>
                </a:lnTo>
                <a:lnTo>
                  <a:pt x="35442" y="5418"/>
                </a:lnTo>
                <a:lnTo>
                  <a:pt x="35362" y="5337"/>
                </a:lnTo>
                <a:lnTo>
                  <a:pt x="35261" y="5257"/>
                </a:lnTo>
                <a:lnTo>
                  <a:pt x="35080" y="5156"/>
                </a:lnTo>
                <a:lnTo>
                  <a:pt x="34878" y="5075"/>
                </a:lnTo>
                <a:lnTo>
                  <a:pt x="34677" y="5035"/>
                </a:lnTo>
                <a:lnTo>
                  <a:pt x="34455" y="4995"/>
                </a:lnTo>
                <a:lnTo>
                  <a:pt x="34012" y="4955"/>
                </a:lnTo>
                <a:lnTo>
                  <a:pt x="33589" y="4955"/>
                </a:lnTo>
                <a:lnTo>
                  <a:pt x="33146" y="4975"/>
                </a:lnTo>
                <a:lnTo>
                  <a:pt x="32703" y="5035"/>
                </a:lnTo>
                <a:lnTo>
                  <a:pt x="32260" y="5116"/>
                </a:lnTo>
                <a:lnTo>
                  <a:pt x="31817" y="5236"/>
                </a:lnTo>
                <a:lnTo>
                  <a:pt x="31515" y="5337"/>
                </a:lnTo>
                <a:lnTo>
                  <a:pt x="31193" y="5458"/>
                </a:lnTo>
                <a:lnTo>
                  <a:pt x="30891" y="5599"/>
                </a:lnTo>
                <a:lnTo>
                  <a:pt x="30589" y="5760"/>
                </a:lnTo>
                <a:lnTo>
                  <a:pt x="30589" y="5760"/>
                </a:lnTo>
                <a:lnTo>
                  <a:pt x="30730" y="5257"/>
                </a:lnTo>
                <a:lnTo>
                  <a:pt x="30871" y="4753"/>
                </a:lnTo>
                <a:lnTo>
                  <a:pt x="30992" y="4270"/>
                </a:lnTo>
                <a:lnTo>
                  <a:pt x="31092" y="3766"/>
                </a:lnTo>
                <a:lnTo>
                  <a:pt x="31274" y="2800"/>
                </a:lnTo>
                <a:lnTo>
                  <a:pt x="31334" y="2296"/>
                </a:lnTo>
                <a:lnTo>
                  <a:pt x="31374" y="1813"/>
                </a:lnTo>
                <a:lnTo>
                  <a:pt x="31374" y="1330"/>
                </a:lnTo>
                <a:lnTo>
                  <a:pt x="31354" y="1088"/>
                </a:lnTo>
                <a:lnTo>
                  <a:pt x="31334" y="847"/>
                </a:lnTo>
                <a:lnTo>
                  <a:pt x="31294" y="706"/>
                </a:lnTo>
                <a:lnTo>
                  <a:pt x="31254" y="585"/>
                </a:lnTo>
                <a:lnTo>
                  <a:pt x="31193" y="464"/>
                </a:lnTo>
                <a:lnTo>
                  <a:pt x="31113" y="363"/>
                </a:lnTo>
                <a:lnTo>
                  <a:pt x="31012" y="283"/>
                </a:lnTo>
                <a:lnTo>
                  <a:pt x="31072" y="303"/>
                </a:lnTo>
                <a:lnTo>
                  <a:pt x="31072" y="303"/>
                </a:lnTo>
                <a:lnTo>
                  <a:pt x="30951" y="101"/>
                </a:lnTo>
                <a:lnTo>
                  <a:pt x="30931" y="41"/>
                </a:lnTo>
                <a:lnTo>
                  <a:pt x="30871" y="21"/>
                </a:lnTo>
                <a:lnTo>
                  <a:pt x="30831" y="1"/>
                </a:lnTo>
                <a:lnTo>
                  <a:pt x="30710" y="1"/>
                </a:lnTo>
                <a:lnTo>
                  <a:pt x="30670" y="21"/>
                </a:lnTo>
                <a:lnTo>
                  <a:pt x="30609" y="61"/>
                </a:lnTo>
                <a:lnTo>
                  <a:pt x="30589" y="101"/>
                </a:lnTo>
                <a:lnTo>
                  <a:pt x="30488" y="222"/>
                </a:lnTo>
                <a:lnTo>
                  <a:pt x="30388" y="323"/>
                </a:lnTo>
                <a:lnTo>
                  <a:pt x="30287" y="424"/>
                </a:lnTo>
                <a:lnTo>
                  <a:pt x="30186" y="565"/>
                </a:lnTo>
                <a:lnTo>
                  <a:pt x="30126" y="665"/>
                </a:lnTo>
                <a:lnTo>
                  <a:pt x="30065" y="766"/>
                </a:lnTo>
                <a:lnTo>
                  <a:pt x="30005" y="1008"/>
                </a:lnTo>
                <a:lnTo>
                  <a:pt x="29904" y="1491"/>
                </a:lnTo>
                <a:lnTo>
                  <a:pt x="29723" y="2337"/>
                </a:lnTo>
                <a:lnTo>
                  <a:pt x="29562" y="2035"/>
                </a:lnTo>
                <a:lnTo>
                  <a:pt x="29381" y="1753"/>
                </a:lnTo>
                <a:lnTo>
                  <a:pt x="29179" y="1471"/>
                </a:lnTo>
                <a:lnTo>
                  <a:pt x="28938" y="1209"/>
                </a:lnTo>
                <a:lnTo>
                  <a:pt x="28696" y="988"/>
                </a:lnTo>
                <a:lnTo>
                  <a:pt x="28555" y="907"/>
                </a:lnTo>
                <a:lnTo>
                  <a:pt x="28414" y="806"/>
                </a:lnTo>
                <a:lnTo>
                  <a:pt x="28273" y="746"/>
                </a:lnTo>
                <a:lnTo>
                  <a:pt x="28132" y="685"/>
                </a:lnTo>
                <a:lnTo>
                  <a:pt x="27971" y="625"/>
                </a:lnTo>
                <a:lnTo>
                  <a:pt x="27810" y="605"/>
                </a:lnTo>
                <a:lnTo>
                  <a:pt x="27669" y="585"/>
                </a:lnTo>
                <a:lnTo>
                  <a:pt x="27508" y="625"/>
                </a:lnTo>
                <a:lnTo>
                  <a:pt x="27367" y="706"/>
                </a:lnTo>
                <a:lnTo>
                  <a:pt x="27246" y="806"/>
                </a:lnTo>
                <a:lnTo>
                  <a:pt x="27146" y="927"/>
                </a:lnTo>
                <a:lnTo>
                  <a:pt x="27125" y="1008"/>
                </a:lnTo>
                <a:lnTo>
                  <a:pt x="27105" y="1068"/>
                </a:lnTo>
                <a:lnTo>
                  <a:pt x="27105" y="1149"/>
                </a:lnTo>
                <a:lnTo>
                  <a:pt x="27125" y="1229"/>
                </a:lnTo>
                <a:lnTo>
                  <a:pt x="27166" y="1310"/>
                </a:lnTo>
                <a:lnTo>
                  <a:pt x="27206" y="1390"/>
                </a:lnTo>
                <a:lnTo>
                  <a:pt x="27387" y="1592"/>
                </a:lnTo>
                <a:lnTo>
                  <a:pt x="27568" y="1813"/>
                </a:lnTo>
                <a:lnTo>
                  <a:pt x="27951" y="2216"/>
                </a:lnTo>
                <a:lnTo>
                  <a:pt x="28112" y="2437"/>
                </a:lnTo>
                <a:lnTo>
                  <a:pt x="28273" y="2659"/>
                </a:lnTo>
                <a:lnTo>
                  <a:pt x="28414" y="2901"/>
                </a:lnTo>
                <a:lnTo>
                  <a:pt x="28535" y="3162"/>
                </a:lnTo>
                <a:lnTo>
                  <a:pt x="28616" y="3404"/>
                </a:lnTo>
                <a:lnTo>
                  <a:pt x="28696" y="3646"/>
                </a:lnTo>
                <a:lnTo>
                  <a:pt x="28736" y="3907"/>
                </a:lnTo>
                <a:lnTo>
                  <a:pt x="28757" y="4169"/>
                </a:lnTo>
                <a:lnTo>
                  <a:pt x="28757" y="4451"/>
                </a:lnTo>
                <a:lnTo>
                  <a:pt x="28777" y="4713"/>
                </a:lnTo>
                <a:lnTo>
                  <a:pt x="28817" y="4854"/>
                </a:lnTo>
                <a:lnTo>
                  <a:pt x="28837" y="4995"/>
                </a:lnTo>
                <a:lnTo>
                  <a:pt x="28897" y="5116"/>
                </a:lnTo>
                <a:lnTo>
                  <a:pt x="28958" y="5236"/>
                </a:lnTo>
                <a:lnTo>
                  <a:pt x="28676" y="6082"/>
                </a:lnTo>
                <a:lnTo>
                  <a:pt x="28354" y="6908"/>
                </a:lnTo>
                <a:lnTo>
                  <a:pt x="28072" y="7593"/>
                </a:lnTo>
                <a:lnTo>
                  <a:pt x="27750" y="8257"/>
                </a:lnTo>
                <a:lnTo>
                  <a:pt x="27407" y="8922"/>
                </a:lnTo>
                <a:lnTo>
                  <a:pt x="27045" y="9566"/>
                </a:lnTo>
                <a:lnTo>
                  <a:pt x="26984" y="9163"/>
                </a:lnTo>
                <a:lnTo>
                  <a:pt x="26884" y="8740"/>
                </a:lnTo>
                <a:lnTo>
                  <a:pt x="26763" y="8338"/>
                </a:lnTo>
                <a:lnTo>
                  <a:pt x="26602" y="7955"/>
                </a:lnTo>
                <a:lnTo>
                  <a:pt x="26380" y="7512"/>
                </a:lnTo>
                <a:lnTo>
                  <a:pt x="26119" y="7109"/>
                </a:lnTo>
                <a:lnTo>
                  <a:pt x="25978" y="6908"/>
                </a:lnTo>
                <a:lnTo>
                  <a:pt x="25816" y="6727"/>
                </a:lnTo>
                <a:lnTo>
                  <a:pt x="25655" y="6545"/>
                </a:lnTo>
                <a:lnTo>
                  <a:pt x="25474" y="6364"/>
                </a:lnTo>
                <a:lnTo>
                  <a:pt x="25293" y="6223"/>
                </a:lnTo>
                <a:lnTo>
                  <a:pt x="25092" y="6062"/>
                </a:lnTo>
                <a:lnTo>
                  <a:pt x="24850" y="5921"/>
                </a:lnTo>
                <a:lnTo>
                  <a:pt x="24588" y="5800"/>
                </a:lnTo>
                <a:lnTo>
                  <a:pt x="24326" y="5720"/>
                </a:lnTo>
                <a:lnTo>
                  <a:pt x="24205" y="5700"/>
                </a:lnTo>
                <a:lnTo>
                  <a:pt x="24065" y="5680"/>
                </a:lnTo>
                <a:lnTo>
                  <a:pt x="23944" y="5700"/>
                </a:lnTo>
                <a:lnTo>
                  <a:pt x="23823" y="5720"/>
                </a:lnTo>
                <a:lnTo>
                  <a:pt x="23702" y="5760"/>
                </a:lnTo>
                <a:lnTo>
                  <a:pt x="23601" y="5841"/>
                </a:lnTo>
                <a:lnTo>
                  <a:pt x="23501" y="5921"/>
                </a:lnTo>
                <a:lnTo>
                  <a:pt x="23440" y="6022"/>
                </a:lnTo>
                <a:lnTo>
                  <a:pt x="23400" y="6143"/>
                </a:lnTo>
                <a:lnTo>
                  <a:pt x="23400" y="6223"/>
                </a:lnTo>
                <a:lnTo>
                  <a:pt x="23420" y="6284"/>
                </a:lnTo>
                <a:lnTo>
                  <a:pt x="23481" y="6445"/>
                </a:lnTo>
                <a:lnTo>
                  <a:pt x="23581" y="6606"/>
                </a:lnTo>
                <a:lnTo>
                  <a:pt x="23722" y="6747"/>
                </a:lnTo>
                <a:lnTo>
                  <a:pt x="23863" y="6888"/>
                </a:lnTo>
                <a:lnTo>
                  <a:pt x="24185" y="7129"/>
                </a:lnTo>
                <a:lnTo>
                  <a:pt x="24467" y="7371"/>
                </a:lnTo>
                <a:lnTo>
                  <a:pt x="24608" y="7512"/>
                </a:lnTo>
                <a:lnTo>
                  <a:pt x="24729" y="7653"/>
                </a:lnTo>
                <a:lnTo>
                  <a:pt x="24930" y="7975"/>
                </a:lnTo>
                <a:lnTo>
                  <a:pt x="25112" y="8297"/>
                </a:lnTo>
                <a:lnTo>
                  <a:pt x="25253" y="8640"/>
                </a:lnTo>
                <a:lnTo>
                  <a:pt x="25333" y="8881"/>
                </a:lnTo>
                <a:lnTo>
                  <a:pt x="25394" y="9103"/>
                </a:lnTo>
                <a:lnTo>
                  <a:pt x="25494" y="9586"/>
                </a:lnTo>
                <a:lnTo>
                  <a:pt x="25555" y="10049"/>
                </a:lnTo>
                <a:lnTo>
                  <a:pt x="25575" y="10533"/>
                </a:lnTo>
                <a:lnTo>
                  <a:pt x="25575" y="11197"/>
                </a:lnTo>
                <a:lnTo>
                  <a:pt x="25575" y="11499"/>
                </a:lnTo>
                <a:lnTo>
                  <a:pt x="25595" y="11801"/>
                </a:lnTo>
                <a:lnTo>
                  <a:pt x="25212" y="12325"/>
                </a:lnTo>
                <a:lnTo>
                  <a:pt x="24910" y="12687"/>
                </a:lnTo>
                <a:lnTo>
                  <a:pt x="24749" y="12869"/>
                </a:lnTo>
                <a:lnTo>
                  <a:pt x="24628" y="13070"/>
                </a:lnTo>
                <a:lnTo>
                  <a:pt x="24306" y="12949"/>
                </a:lnTo>
                <a:lnTo>
                  <a:pt x="23964" y="12848"/>
                </a:lnTo>
                <a:lnTo>
                  <a:pt x="23380" y="12687"/>
                </a:lnTo>
                <a:lnTo>
                  <a:pt x="21950" y="12385"/>
                </a:lnTo>
                <a:lnTo>
                  <a:pt x="20520" y="12103"/>
                </a:lnTo>
                <a:lnTo>
                  <a:pt x="19816" y="11983"/>
                </a:lnTo>
                <a:lnTo>
                  <a:pt x="19091" y="11882"/>
                </a:lnTo>
                <a:lnTo>
                  <a:pt x="18366" y="11801"/>
                </a:lnTo>
                <a:lnTo>
                  <a:pt x="17641" y="11721"/>
                </a:lnTo>
                <a:lnTo>
                  <a:pt x="16996" y="11680"/>
                </a:lnTo>
                <a:lnTo>
                  <a:pt x="15687" y="11680"/>
                </a:lnTo>
                <a:lnTo>
                  <a:pt x="15043" y="11721"/>
                </a:lnTo>
                <a:lnTo>
                  <a:pt x="14378" y="11801"/>
                </a:lnTo>
                <a:lnTo>
                  <a:pt x="13734" y="11902"/>
                </a:lnTo>
                <a:lnTo>
                  <a:pt x="13110" y="12023"/>
                </a:lnTo>
                <a:lnTo>
                  <a:pt x="12465" y="12184"/>
                </a:lnTo>
                <a:lnTo>
                  <a:pt x="11902" y="12365"/>
                </a:lnTo>
                <a:lnTo>
                  <a:pt x="11338" y="12587"/>
                </a:lnTo>
                <a:lnTo>
                  <a:pt x="10794" y="12828"/>
                </a:lnTo>
                <a:lnTo>
                  <a:pt x="10270" y="13110"/>
                </a:lnTo>
                <a:lnTo>
                  <a:pt x="10069" y="13231"/>
                </a:lnTo>
                <a:lnTo>
                  <a:pt x="9988" y="13070"/>
                </a:lnTo>
                <a:lnTo>
                  <a:pt x="9908" y="12929"/>
                </a:lnTo>
                <a:lnTo>
                  <a:pt x="9827" y="12808"/>
                </a:lnTo>
                <a:lnTo>
                  <a:pt x="9707" y="12707"/>
                </a:lnTo>
                <a:lnTo>
                  <a:pt x="9465" y="12486"/>
                </a:lnTo>
                <a:lnTo>
                  <a:pt x="9183" y="12285"/>
                </a:lnTo>
                <a:lnTo>
                  <a:pt x="8961" y="12103"/>
                </a:lnTo>
                <a:lnTo>
                  <a:pt x="8599" y="11781"/>
                </a:lnTo>
                <a:lnTo>
                  <a:pt x="8297" y="11519"/>
                </a:lnTo>
                <a:lnTo>
                  <a:pt x="8015" y="11217"/>
                </a:lnTo>
                <a:lnTo>
                  <a:pt x="7733" y="10915"/>
                </a:lnTo>
                <a:lnTo>
                  <a:pt x="7451" y="10613"/>
                </a:lnTo>
                <a:lnTo>
                  <a:pt x="7572" y="10513"/>
                </a:lnTo>
                <a:lnTo>
                  <a:pt x="7693" y="10372"/>
                </a:lnTo>
                <a:lnTo>
                  <a:pt x="7793" y="10231"/>
                </a:lnTo>
                <a:lnTo>
                  <a:pt x="7894" y="10069"/>
                </a:lnTo>
                <a:lnTo>
                  <a:pt x="8075" y="9767"/>
                </a:lnTo>
                <a:lnTo>
                  <a:pt x="8257" y="9465"/>
                </a:lnTo>
                <a:lnTo>
                  <a:pt x="8518" y="9123"/>
                </a:lnTo>
                <a:lnTo>
                  <a:pt x="8780" y="8761"/>
                </a:lnTo>
                <a:lnTo>
                  <a:pt x="9062" y="8438"/>
                </a:lnTo>
                <a:lnTo>
                  <a:pt x="9364" y="8116"/>
                </a:lnTo>
                <a:lnTo>
                  <a:pt x="9666" y="7834"/>
                </a:lnTo>
                <a:lnTo>
                  <a:pt x="9968" y="7572"/>
                </a:lnTo>
                <a:lnTo>
                  <a:pt x="10291" y="7331"/>
                </a:lnTo>
                <a:lnTo>
                  <a:pt x="10633" y="7089"/>
                </a:lnTo>
                <a:lnTo>
                  <a:pt x="10995" y="6888"/>
                </a:lnTo>
                <a:lnTo>
                  <a:pt x="11378" y="6686"/>
                </a:lnTo>
                <a:lnTo>
                  <a:pt x="11599" y="6525"/>
                </a:lnTo>
                <a:lnTo>
                  <a:pt x="11801" y="6364"/>
                </a:lnTo>
                <a:lnTo>
                  <a:pt x="11902" y="6223"/>
                </a:lnTo>
                <a:lnTo>
                  <a:pt x="11962" y="6062"/>
                </a:lnTo>
                <a:lnTo>
                  <a:pt x="11982" y="5982"/>
                </a:lnTo>
                <a:lnTo>
                  <a:pt x="12002" y="5901"/>
                </a:lnTo>
                <a:lnTo>
                  <a:pt x="12022" y="5800"/>
                </a:lnTo>
                <a:lnTo>
                  <a:pt x="12002" y="5700"/>
                </a:lnTo>
                <a:lnTo>
                  <a:pt x="11982" y="5619"/>
                </a:lnTo>
                <a:lnTo>
                  <a:pt x="11942" y="5539"/>
                </a:lnTo>
                <a:lnTo>
                  <a:pt x="11881" y="5458"/>
                </a:lnTo>
                <a:lnTo>
                  <a:pt x="11801" y="5398"/>
                </a:lnTo>
                <a:lnTo>
                  <a:pt x="11720" y="5357"/>
                </a:lnTo>
                <a:lnTo>
                  <a:pt x="11599" y="5277"/>
                </a:lnTo>
                <a:lnTo>
                  <a:pt x="11438" y="5236"/>
                </a:lnTo>
                <a:lnTo>
                  <a:pt x="11297" y="5236"/>
                </a:lnTo>
                <a:lnTo>
                  <a:pt x="11156" y="5257"/>
                </a:lnTo>
                <a:lnTo>
                  <a:pt x="10935" y="5317"/>
                </a:lnTo>
                <a:lnTo>
                  <a:pt x="10734" y="5377"/>
                </a:lnTo>
                <a:lnTo>
                  <a:pt x="10532" y="5458"/>
                </a:lnTo>
                <a:lnTo>
                  <a:pt x="10331" y="5559"/>
                </a:lnTo>
                <a:lnTo>
                  <a:pt x="9928" y="5800"/>
                </a:lnTo>
                <a:lnTo>
                  <a:pt x="9545" y="6062"/>
                </a:lnTo>
                <a:lnTo>
                  <a:pt x="9163" y="6344"/>
                </a:lnTo>
                <a:lnTo>
                  <a:pt x="8820" y="6646"/>
                </a:lnTo>
                <a:lnTo>
                  <a:pt x="8498" y="6968"/>
                </a:lnTo>
                <a:lnTo>
                  <a:pt x="8176" y="7270"/>
                </a:lnTo>
                <a:lnTo>
                  <a:pt x="7874" y="7613"/>
                </a:lnTo>
                <a:lnTo>
                  <a:pt x="7572" y="7995"/>
                </a:lnTo>
                <a:lnTo>
                  <a:pt x="7310" y="8378"/>
                </a:lnTo>
                <a:lnTo>
                  <a:pt x="7048" y="8761"/>
                </a:lnTo>
                <a:lnTo>
                  <a:pt x="6847" y="9143"/>
                </a:lnTo>
                <a:lnTo>
                  <a:pt x="6746" y="9365"/>
                </a:lnTo>
                <a:lnTo>
                  <a:pt x="6646" y="9566"/>
                </a:lnTo>
                <a:lnTo>
                  <a:pt x="6283" y="9002"/>
                </a:lnTo>
                <a:lnTo>
                  <a:pt x="5961" y="8398"/>
                </a:lnTo>
                <a:lnTo>
                  <a:pt x="5659" y="7814"/>
                </a:lnTo>
                <a:lnTo>
                  <a:pt x="5417" y="7250"/>
                </a:lnTo>
                <a:lnTo>
                  <a:pt x="5135" y="6505"/>
                </a:lnTo>
                <a:lnTo>
                  <a:pt x="4894" y="5720"/>
                </a:lnTo>
                <a:lnTo>
                  <a:pt x="4994" y="5659"/>
                </a:lnTo>
                <a:lnTo>
                  <a:pt x="5095" y="5579"/>
                </a:lnTo>
                <a:lnTo>
                  <a:pt x="5216" y="5458"/>
                </a:lnTo>
                <a:lnTo>
                  <a:pt x="5317" y="5317"/>
                </a:lnTo>
                <a:lnTo>
                  <a:pt x="5538" y="5015"/>
                </a:lnTo>
                <a:lnTo>
                  <a:pt x="5901" y="4371"/>
                </a:lnTo>
                <a:lnTo>
                  <a:pt x="6102" y="4069"/>
                </a:lnTo>
                <a:lnTo>
                  <a:pt x="6344" y="3787"/>
                </a:lnTo>
                <a:lnTo>
                  <a:pt x="6585" y="3525"/>
                </a:lnTo>
                <a:lnTo>
                  <a:pt x="6847" y="3263"/>
                </a:lnTo>
                <a:lnTo>
                  <a:pt x="7129" y="3042"/>
                </a:lnTo>
                <a:lnTo>
                  <a:pt x="7411" y="2820"/>
                </a:lnTo>
                <a:lnTo>
                  <a:pt x="7713" y="2639"/>
                </a:lnTo>
                <a:lnTo>
                  <a:pt x="8035" y="2458"/>
                </a:lnTo>
                <a:lnTo>
                  <a:pt x="8216" y="2337"/>
                </a:lnTo>
                <a:lnTo>
                  <a:pt x="8418" y="2216"/>
                </a:lnTo>
                <a:lnTo>
                  <a:pt x="8579" y="2075"/>
                </a:lnTo>
                <a:lnTo>
                  <a:pt x="8659" y="1994"/>
                </a:lnTo>
                <a:lnTo>
                  <a:pt x="8720" y="1894"/>
                </a:lnTo>
                <a:lnTo>
                  <a:pt x="8780" y="1773"/>
                </a:lnTo>
                <a:lnTo>
                  <a:pt x="8820" y="1652"/>
                </a:lnTo>
                <a:lnTo>
                  <a:pt x="8820" y="1531"/>
                </a:lnTo>
                <a:lnTo>
                  <a:pt x="8820" y="1390"/>
                </a:lnTo>
                <a:lnTo>
                  <a:pt x="8800" y="1269"/>
                </a:lnTo>
                <a:lnTo>
                  <a:pt x="8760" y="1149"/>
                </a:lnTo>
                <a:lnTo>
                  <a:pt x="8680" y="1028"/>
                </a:lnTo>
                <a:lnTo>
                  <a:pt x="8599" y="927"/>
                </a:lnTo>
                <a:lnTo>
                  <a:pt x="8498" y="867"/>
                </a:lnTo>
                <a:lnTo>
                  <a:pt x="8418" y="806"/>
                </a:lnTo>
                <a:lnTo>
                  <a:pt x="8317" y="766"/>
                </a:lnTo>
                <a:lnTo>
                  <a:pt x="8216" y="726"/>
                </a:lnTo>
                <a:lnTo>
                  <a:pt x="8015" y="706"/>
                </a:lnTo>
                <a:lnTo>
                  <a:pt x="7814" y="706"/>
                </a:lnTo>
                <a:lnTo>
                  <a:pt x="7592" y="746"/>
                </a:lnTo>
                <a:lnTo>
                  <a:pt x="7371" y="826"/>
                </a:lnTo>
                <a:lnTo>
                  <a:pt x="7129" y="907"/>
                </a:lnTo>
                <a:lnTo>
                  <a:pt x="6907" y="1028"/>
                </a:lnTo>
                <a:lnTo>
                  <a:pt x="6706" y="1169"/>
                </a:lnTo>
                <a:lnTo>
                  <a:pt x="6485" y="1330"/>
                </a:lnTo>
                <a:lnTo>
                  <a:pt x="6082" y="1632"/>
                </a:lnTo>
                <a:lnTo>
                  <a:pt x="5739" y="1954"/>
                </a:lnTo>
                <a:lnTo>
                  <a:pt x="5458" y="2216"/>
                </a:lnTo>
                <a:lnTo>
                  <a:pt x="5216" y="2498"/>
                </a:lnTo>
                <a:lnTo>
                  <a:pt x="4954" y="2800"/>
                </a:lnTo>
                <a:lnTo>
                  <a:pt x="4712" y="3142"/>
                </a:lnTo>
                <a:lnTo>
                  <a:pt x="4471" y="3485"/>
                </a:lnTo>
                <a:lnTo>
                  <a:pt x="4451" y="3062"/>
                </a:lnTo>
                <a:lnTo>
                  <a:pt x="4410" y="2619"/>
                </a:lnTo>
                <a:lnTo>
                  <a:pt x="4370" y="1753"/>
                </a:lnTo>
                <a:lnTo>
                  <a:pt x="4370" y="1249"/>
                </a:lnTo>
                <a:lnTo>
                  <a:pt x="4350" y="967"/>
                </a:lnTo>
                <a:lnTo>
                  <a:pt x="4330" y="685"/>
                </a:lnTo>
                <a:lnTo>
                  <a:pt x="4290" y="565"/>
                </a:lnTo>
                <a:lnTo>
                  <a:pt x="4249" y="444"/>
                </a:lnTo>
                <a:lnTo>
                  <a:pt x="4209" y="323"/>
                </a:lnTo>
                <a:lnTo>
                  <a:pt x="4128" y="222"/>
                </a:lnTo>
                <a:lnTo>
                  <a:pt x="4048" y="142"/>
                </a:lnTo>
                <a:lnTo>
                  <a:pt x="3947" y="61"/>
                </a:lnTo>
                <a:lnTo>
                  <a:pt x="3847" y="21"/>
                </a:lnTo>
                <a:lnTo>
                  <a:pt x="37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endParaRPr sz="3600">
              <a:solidFill>
                <a:srgbClr val="FFFFFF"/>
              </a:solidFill>
              <a:latin typeface="Abril Fatface"/>
              <a:ea typeface="Abril Fatface"/>
              <a:cs typeface="Abril Fatface"/>
              <a:sym typeface="Abril Fatface"/>
            </a:endParaRPr>
          </a:p>
        </p:txBody>
      </p:sp>
      <p:sp>
        <p:nvSpPr>
          <p:cNvPr id="77" name="Google Shape;77;p13"/>
          <p:cNvSpPr txBox="1">
            <a:spLocks noGrp="1"/>
          </p:cNvSpPr>
          <p:nvPr>
            <p:ph type="sldNum" idx="12"/>
          </p:nvPr>
        </p:nvSpPr>
        <p:spPr>
          <a:xfrm>
            <a:off x="8395375" y="4695125"/>
            <a:ext cx="548700" cy="26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pic>
        <p:nvPicPr>
          <p:cNvPr id="2" name="Imagen 1">
            <a:extLst>
              <a:ext uri="{FF2B5EF4-FFF2-40B4-BE49-F238E27FC236}">
                <a16:creationId xmlns:a16="http://schemas.microsoft.com/office/drawing/2014/main" id="{C930DC42-5970-8492-CE3D-33D7BAE923CD}"/>
              </a:ext>
            </a:extLst>
          </p:cNvPr>
          <p:cNvPicPr>
            <a:picLocks noChangeAspect="1"/>
          </p:cNvPicPr>
          <p:nvPr/>
        </p:nvPicPr>
        <p:blipFill>
          <a:blip r:embed="rId3"/>
          <a:stretch>
            <a:fillRect/>
          </a:stretch>
        </p:blipFill>
        <p:spPr>
          <a:xfrm>
            <a:off x="3822044" y="2709050"/>
            <a:ext cx="2000918" cy="24344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981127" y="2336850"/>
            <a:ext cx="1980147" cy="2603041"/>
          </a:xfrm>
          <a:prstGeom prst="rect">
            <a:avLst/>
          </a:prstGeom>
        </p:spPr>
      </p:pic>
      <p:sp>
        <p:nvSpPr>
          <p:cNvPr id="356" name="Google Shape;356;p17"/>
          <p:cNvSpPr txBox="1">
            <a:spLocks noGrp="1"/>
          </p:cNvSpPr>
          <p:nvPr>
            <p:ph type="title"/>
          </p:nvPr>
        </p:nvSpPr>
        <p:spPr>
          <a:xfrm>
            <a:off x="1828187" y="431208"/>
            <a:ext cx="6087360" cy="884466"/>
          </a:xfrm>
          <a:prstGeom prst="rect">
            <a:avLst/>
          </a:prstGeom>
          <a:noFill/>
        </p:spPr>
        <p:txBody>
          <a:bodyPr spcFirstLastPara="1" wrap="square" lIns="91425" tIns="91425" rIns="91425" bIns="91425" anchor="b" anchorCtr="0">
            <a:noAutofit/>
          </a:bodyPr>
          <a:lstStyle/>
          <a:p>
            <a:pPr>
              <a:spcBef>
                <a:spcPts val="0"/>
              </a:spcBef>
            </a:pPr>
            <a:r>
              <a:rPr lang="es-ES" sz="3600" dirty="0">
                <a:solidFill>
                  <a:srgbClr val="FF0000"/>
                </a:solidFill>
                <a:latin typeface="Satisfy" panose="020B0604020202020204" charset="0"/>
              </a:rPr>
              <a:t>Donde encontrarme, Web Site</a:t>
            </a:r>
            <a:endParaRPr sz="3600" dirty="0">
              <a:solidFill>
                <a:srgbClr val="FF0000"/>
              </a:solidFill>
              <a:latin typeface="Satisfy" panose="020B0604020202020204" charset="0"/>
            </a:endParaRPr>
          </a:p>
        </p:txBody>
      </p:sp>
      <p:sp>
        <p:nvSpPr>
          <p:cNvPr id="359" name="Google Shape;359;p17"/>
          <p:cNvSpPr txBox="1">
            <a:spLocks noGrp="1"/>
          </p:cNvSpPr>
          <p:nvPr>
            <p:ph type="sldNum" idx="4294967295"/>
          </p:nvPr>
        </p:nvSpPr>
        <p:spPr>
          <a:xfrm>
            <a:off x="8579857" y="4715946"/>
            <a:ext cx="549275" cy="393700"/>
          </a:xfrm>
          <a:prstGeom prst="rect">
            <a:avLst/>
          </a:prstGeom>
        </p:spPr>
        <p:txBody>
          <a:bodyPr spcFirstLastPara="1" wrap="square" lIns="91425" tIns="91425" rIns="91425" bIns="91425" anchor="ctr" anchorCtr="0">
            <a:noAutofit/>
          </a:bodyPr>
          <a:lstStyle/>
          <a:p>
            <a:pPr algn="r"/>
            <a:fld id="{00000000-1234-1234-1234-123412341234}" type="slidenum">
              <a:rPr lang="en"/>
              <a:pPr algn="r"/>
              <a:t>5</a:t>
            </a:fld>
            <a:endParaRPr/>
          </a:p>
        </p:txBody>
      </p:sp>
      <p:sp>
        <p:nvSpPr>
          <p:cNvPr id="19" name="Freeform 6"/>
          <p:cNvSpPr>
            <a:spLocks/>
          </p:cNvSpPr>
          <p:nvPr/>
        </p:nvSpPr>
        <p:spPr bwMode="auto">
          <a:xfrm>
            <a:off x="2451409" y="3055365"/>
            <a:ext cx="45802" cy="35392"/>
          </a:xfrm>
          <a:custGeom>
            <a:avLst/>
            <a:gdLst>
              <a:gd name="T0" fmla="*/ 9 w 9"/>
              <a:gd name="T1" fmla="*/ 4 h 7"/>
              <a:gd name="T2" fmla="*/ 4 w 9"/>
              <a:gd name="T3" fmla="*/ 7 h 7"/>
              <a:gd name="T4" fmla="*/ 0 w 9"/>
              <a:gd name="T5" fmla="*/ 3 h 7"/>
              <a:gd name="T6" fmla="*/ 4 w 9"/>
              <a:gd name="T7" fmla="*/ 0 h 7"/>
              <a:gd name="T8" fmla="*/ 9 w 9"/>
              <a:gd name="T9" fmla="*/ 4 h 7"/>
            </a:gdLst>
            <a:ahLst/>
            <a:cxnLst>
              <a:cxn ang="0">
                <a:pos x="T0" y="T1"/>
              </a:cxn>
              <a:cxn ang="0">
                <a:pos x="T2" y="T3"/>
              </a:cxn>
              <a:cxn ang="0">
                <a:pos x="T4" y="T5"/>
              </a:cxn>
              <a:cxn ang="0">
                <a:pos x="T6" y="T7"/>
              </a:cxn>
              <a:cxn ang="0">
                <a:pos x="T8" y="T9"/>
              </a:cxn>
            </a:cxnLst>
            <a:rect l="0" t="0" r="r" b="b"/>
            <a:pathLst>
              <a:path w="9" h="7">
                <a:moveTo>
                  <a:pt x="9" y="4"/>
                </a:moveTo>
                <a:cubicBezTo>
                  <a:pt x="6" y="6"/>
                  <a:pt x="5" y="7"/>
                  <a:pt x="4" y="7"/>
                </a:cubicBezTo>
                <a:cubicBezTo>
                  <a:pt x="2" y="6"/>
                  <a:pt x="1" y="5"/>
                  <a:pt x="0" y="3"/>
                </a:cubicBezTo>
                <a:cubicBezTo>
                  <a:pt x="1" y="2"/>
                  <a:pt x="3" y="0"/>
                  <a:pt x="4" y="0"/>
                </a:cubicBezTo>
                <a:cubicBezTo>
                  <a:pt x="5" y="0"/>
                  <a:pt x="7" y="2"/>
                  <a:pt x="9" y="4"/>
                </a:cubicBezTo>
                <a:close/>
              </a:path>
            </a:pathLst>
          </a:custGeom>
          <a:solidFill>
            <a:srgbClr val="EDC7A0"/>
          </a:solidFill>
          <a:ln>
            <a:noFill/>
          </a:ln>
        </p:spPr>
        <p:txBody>
          <a:bodyPr vert="horz" wrap="square" lIns="68580" tIns="34290" rIns="68580" bIns="34290" numCol="1" anchor="t" anchorCtr="0" compatLnSpc="1">
            <a:prstTxWarp prst="textNoShape">
              <a:avLst/>
            </a:prstTxWarp>
          </a:bodyPr>
          <a:lstStyle/>
          <a:p>
            <a:endParaRPr lang="es-PE" sz="1350"/>
          </a:p>
        </p:txBody>
      </p:sp>
      <p:sp>
        <p:nvSpPr>
          <p:cNvPr id="8" name="Freeform 7"/>
          <p:cNvSpPr>
            <a:spLocks/>
          </p:cNvSpPr>
          <p:nvPr/>
        </p:nvSpPr>
        <p:spPr bwMode="auto">
          <a:xfrm>
            <a:off x="6743867" y="2818900"/>
            <a:ext cx="100013" cy="66675"/>
          </a:xfrm>
          <a:custGeom>
            <a:avLst/>
            <a:gdLst>
              <a:gd name="T0" fmla="*/ 0 w 9"/>
              <a:gd name="T1" fmla="*/ 6 h 6"/>
              <a:gd name="T2" fmla="*/ 4 w 9"/>
              <a:gd name="T3" fmla="*/ 4 h 6"/>
              <a:gd name="T4" fmla="*/ 5 w 9"/>
              <a:gd name="T5" fmla="*/ 3 h 6"/>
              <a:gd name="T6" fmla="*/ 4 w 9"/>
              <a:gd name="T7" fmla="*/ 2 h 6"/>
              <a:gd name="T8" fmla="*/ 7 w 9"/>
              <a:gd name="T9" fmla="*/ 0 h 6"/>
              <a:gd name="T10" fmla="*/ 9 w 9"/>
              <a:gd name="T11" fmla="*/ 1 h 6"/>
              <a:gd name="T12" fmla="*/ 8 w 9"/>
              <a:gd name="T13" fmla="*/ 3 h 6"/>
              <a:gd name="T14" fmla="*/ 0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6"/>
                </a:moveTo>
                <a:cubicBezTo>
                  <a:pt x="1" y="5"/>
                  <a:pt x="3" y="5"/>
                  <a:pt x="4" y="4"/>
                </a:cubicBezTo>
                <a:cubicBezTo>
                  <a:pt x="4" y="3"/>
                  <a:pt x="5" y="3"/>
                  <a:pt x="5" y="3"/>
                </a:cubicBezTo>
                <a:cubicBezTo>
                  <a:pt x="5" y="2"/>
                  <a:pt x="4" y="2"/>
                  <a:pt x="4" y="2"/>
                </a:cubicBezTo>
                <a:cubicBezTo>
                  <a:pt x="5" y="1"/>
                  <a:pt x="6" y="1"/>
                  <a:pt x="7" y="0"/>
                </a:cubicBezTo>
                <a:cubicBezTo>
                  <a:pt x="7" y="0"/>
                  <a:pt x="8" y="0"/>
                  <a:pt x="9" y="1"/>
                </a:cubicBezTo>
                <a:cubicBezTo>
                  <a:pt x="9" y="2"/>
                  <a:pt x="9" y="2"/>
                  <a:pt x="8" y="3"/>
                </a:cubicBezTo>
                <a:cubicBezTo>
                  <a:pt x="5" y="4"/>
                  <a:pt x="2" y="6"/>
                  <a:pt x="0" y="6"/>
                </a:cubicBezTo>
                <a:close/>
              </a:path>
            </a:pathLst>
          </a:custGeom>
          <a:solidFill>
            <a:srgbClr val="C33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41" name="Grupo 40">
            <a:extLst>
              <a:ext uri="{FF2B5EF4-FFF2-40B4-BE49-F238E27FC236}">
                <a16:creationId xmlns:a16="http://schemas.microsoft.com/office/drawing/2014/main" id="{FE1DFF78-93F0-4B0F-1D42-18164043ED8E}"/>
              </a:ext>
            </a:extLst>
          </p:cNvPr>
          <p:cNvGrpSpPr/>
          <p:nvPr/>
        </p:nvGrpSpPr>
        <p:grpSpPr>
          <a:xfrm>
            <a:off x="197823" y="479814"/>
            <a:ext cx="1408114" cy="1520824"/>
            <a:chOff x="376243" y="515764"/>
            <a:chExt cx="1408114" cy="1520824"/>
          </a:xfrm>
        </p:grpSpPr>
        <p:sp>
          <p:nvSpPr>
            <p:cNvPr id="3" name="Freeform 6">
              <a:extLst>
                <a:ext uri="{FF2B5EF4-FFF2-40B4-BE49-F238E27FC236}">
                  <a16:creationId xmlns:a16="http://schemas.microsoft.com/office/drawing/2014/main" id="{C053B61A-5C2E-9299-0366-4056F318CD7D}"/>
                </a:ext>
              </a:extLst>
            </p:cNvPr>
            <p:cNvSpPr>
              <a:spLocks/>
            </p:cNvSpPr>
            <p:nvPr/>
          </p:nvSpPr>
          <p:spPr bwMode="auto">
            <a:xfrm>
              <a:off x="441331" y="936451"/>
              <a:ext cx="1343026" cy="1100137"/>
            </a:xfrm>
            <a:custGeom>
              <a:avLst/>
              <a:gdLst>
                <a:gd name="T0" fmla="*/ 141 w 187"/>
                <a:gd name="T1" fmla="*/ 111 h 154"/>
                <a:gd name="T2" fmla="*/ 75 w 187"/>
                <a:gd name="T3" fmla="*/ 145 h 154"/>
                <a:gd name="T4" fmla="*/ 51 w 187"/>
                <a:gd name="T5" fmla="*/ 151 h 154"/>
                <a:gd name="T6" fmla="*/ 18 w 187"/>
                <a:gd name="T7" fmla="*/ 151 h 154"/>
                <a:gd name="T8" fmla="*/ 26 w 187"/>
                <a:gd name="T9" fmla="*/ 125 h 154"/>
                <a:gd name="T10" fmla="*/ 8 w 187"/>
                <a:gd name="T11" fmla="*/ 102 h 154"/>
                <a:gd name="T12" fmla="*/ 18 w 187"/>
                <a:gd name="T13" fmla="*/ 61 h 154"/>
                <a:gd name="T14" fmla="*/ 0 w 187"/>
                <a:gd name="T15" fmla="*/ 66 h 154"/>
                <a:gd name="T16" fmla="*/ 11 w 187"/>
                <a:gd name="T17" fmla="*/ 3 h 154"/>
                <a:gd name="T18" fmla="*/ 17 w 187"/>
                <a:gd name="T19" fmla="*/ 2 h 154"/>
                <a:gd name="T20" fmla="*/ 39 w 187"/>
                <a:gd name="T21" fmla="*/ 12 h 154"/>
                <a:gd name="T22" fmla="*/ 50 w 187"/>
                <a:gd name="T23" fmla="*/ 26 h 154"/>
                <a:gd name="T24" fmla="*/ 39 w 187"/>
                <a:gd name="T25" fmla="*/ 53 h 154"/>
                <a:gd name="T26" fmla="*/ 47 w 187"/>
                <a:gd name="T27" fmla="*/ 64 h 154"/>
                <a:gd name="T28" fmla="*/ 59 w 187"/>
                <a:gd name="T29" fmla="*/ 50 h 154"/>
                <a:gd name="T30" fmla="*/ 69 w 187"/>
                <a:gd name="T31" fmla="*/ 39 h 154"/>
                <a:gd name="T32" fmla="*/ 75 w 187"/>
                <a:gd name="T33" fmla="*/ 54 h 154"/>
                <a:gd name="T34" fmla="*/ 78 w 187"/>
                <a:gd name="T35" fmla="*/ 71 h 154"/>
                <a:gd name="T36" fmla="*/ 111 w 187"/>
                <a:gd name="T37" fmla="*/ 89 h 154"/>
                <a:gd name="T38" fmla="*/ 124 w 187"/>
                <a:gd name="T39" fmla="*/ 87 h 154"/>
                <a:gd name="T40" fmla="*/ 140 w 187"/>
                <a:gd name="T41" fmla="*/ 78 h 154"/>
                <a:gd name="T42" fmla="*/ 155 w 187"/>
                <a:gd name="T43" fmla="*/ 54 h 154"/>
                <a:gd name="T44" fmla="*/ 187 w 187"/>
                <a:gd name="T45" fmla="*/ 60 h 154"/>
                <a:gd name="T46" fmla="*/ 175 w 187"/>
                <a:gd name="T47" fmla="*/ 78 h 154"/>
                <a:gd name="T48" fmla="*/ 141 w 187"/>
                <a:gd name="T49"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54">
                  <a:moveTo>
                    <a:pt x="141" y="111"/>
                  </a:moveTo>
                  <a:cubicBezTo>
                    <a:pt x="120" y="124"/>
                    <a:pt x="99" y="137"/>
                    <a:pt x="75" y="145"/>
                  </a:cubicBezTo>
                  <a:cubicBezTo>
                    <a:pt x="69" y="154"/>
                    <a:pt x="60" y="153"/>
                    <a:pt x="51" y="151"/>
                  </a:cubicBezTo>
                  <a:cubicBezTo>
                    <a:pt x="40" y="151"/>
                    <a:pt x="30" y="151"/>
                    <a:pt x="18" y="151"/>
                  </a:cubicBezTo>
                  <a:cubicBezTo>
                    <a:pt x="21" y="141"/>
                    <a:pt x="24" y="133"/>
                    <a:pt x="26" y="125"/>
                  </a:cubicBezTo>
                  <a:cubicBezTo>
                    <a:pt x="32" y="103"/>
                    <a:pt x="30" y="101"/>
                    <a:pt x="8" y="102"/>
                  </a:cubicBezTo>
                  <a:cubicBezTo>
                    <a:pt x="13" y="89"/>
                    <a:pt x="21" y="76"/>
                    <a:pt x="18" y="61"/>
                  </a:cubicBezTo>
                  <a:cubicBezTo>
                    <a:pt x="11" y="60"/>
                    <a:pt x="7" y="68"/>
                    <a:pt x="0" y="66"/>
                  </a:cubicBezTo>
                  <a:cubicBezTo>
                    <a:pt x="5" y="45"/>
                    <a:pt x="9" y="24"/>
                    <a:pt x="11" y="3"/>
                  </a:cubicBezTo>
                  <a:cubicBezTo>
                    <a:pt x="13" y="1"/>
                    <a:pt x="16" y="0"/>
                    <a:pt x="17" y="2"/>
                  </a:cubicBezTo>
                  <a:cubicBezTo>
                    <a:pt x="22" y="9"/>
                    <a:pt x="25" y="20"/>
                    <a:pt x="39" y="12"/>
                  </a:cubicBezTo>
                  <a:cubicBezTo>
                    <a:pt x="43" y="9"/>
                    <a:pt x="49" y="19"/>
                    <a:pt x="50" y="26"/>
                  </a:cubicBezTo>
                  <a:cubicBezTo>
                    <a:pt x="53" y="37"/>
                    <a:pt x="51" y="47"/>
                    <a:pt x="39" y="53"/>
                  </a:cubicBezTo>
                  <a:cubicBezTo>
                    <a:pt x="30" y="65"/>
                    <a:pt x="41" y="63"/>
                    <a:pt x="47" y="64"/>
                  </a:cubicBezTo>
                  <a:cubicBezTo>
                    <a:pt x="55" y="63"/>
                    <a:pt x="56" y="55"/>
                    <a:pt x="59" y="50"/>
                  </a:cubicBezTo>
                  <a:cubicBezTo>
                    <a:pt x="61" y="45"/>
                    <a:pt x="63" y="38"/>
                    <a:pt x="69" y="39"/>
                  </a:cubicBezTo>
                  <a:cubicBezTo>
                    <a:pt x="76" y="40"/>
                    <a:pt x="75" y="48"/>
                    <a:pt x="75" y="54"/>
                  </a:cubicBezTo>
                  <a:cubicBezTo>
                    <a:pt x="76" y="60"/>
                    <a:pt x="76" y="66"/>
                    <a:pt x="78" y="71"/>
                  </a:cubicBezTo>
                  <a:cubicBezTo>
                    <a:pt x="84" y="94"/>
                    <a:pt x="88" y="96"/>
                    <a:pt x="111" y="89"/>
                  </a:cubicBezTo>
                  <a:cubicBezTo>
                    <a:pt x="115" y="88"/>
                    <a:pt x="120" y="86"/>
                    <a:pt x="124" y="87"/>
                  </a:cubicBezTo>
                  <a:cubicBezTo>
                    <a:pt x="132" y="88"/>
                    <a:pt x="138" y="86"/>
                    <a:pt x="140" y="78"/>
                  </a:cubicBezTo>
                  <a:cubicBezTo>
                    <a:pt x="145" y="70"/>
                    <a:pt x="151" y="63"/>
                    <a:pt x="155" y="54"/>
                  </a:cubicBezTo>
                  <a:cubicBezTo>
                    <a:pt x="165" y="56"/>
                    <a:pt x="175" y="58"/>
                    <a:pt x="187" y="60"/>
                  </a:cubicBezTo>
                  <a:cubicBezTo>
                    <a:pt x="182" y="67"/>
                    <a:pt x="178" y="72"/>
                    <a:pt x="175" y="78"/>
                  </a:cubicBezTo>
                  <a:cubicBezTo>
                    <a:pt x="168" y="93"/>
                    <a:pt x="156" y="105"/>
                    <a:pt x="141" y="111"/>
                  </a:cubicBezTo>
                  <a:close/>
                </a:path>
              </a:pathLst>
            </a:custGeom>
            <a:solidFill>
              <a:srgbClr val="126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sp>
          <p:nvSpPr>
            <p:cNvPr id="4" name="Freeform 9">
              <a:extLst>
                <a:ext uri="{FF2B5EF4-FFF2-40B4-BE49-F238E27FC236}">
                  <a16:creationId xmlns:a16="http://schemas.microsoft.com/office/drawing/2014/main" id="{AE159541-D54A-A600-A21A-428EDC1AC0AD}"/>
                </a:ext>
              </a:extLst>
            </p:cNvPr>
            <p:cNvSpPr>
              <a:spLocks/>
            </p:cNvSpPr>
            <p:nvPr/>
          </p:nvSpPr>
          <p:spPr bwMode="auto">
            <a:xfrm>
              <a:off x="519118" y="679276"/>
              <a:ext cx="949325" cy="800100"/>
            </a:xfrm>
            <a:custGeom>
              <a:avLst/>
              <a:gdLst>
                <a:gd name="T0" fmla="*/ 23 w 132"/>
                <a:gd name="T1" fmla="*/ 86 h 112"/>
                <a:gd name="T2" fmla="*/ 27 w 132"/>
                <a:gd name="T3" fmla="*/ 50 h 112"/>
                <a:gd name="T4" fmla="*/ 21 w 132"/>
                <a:gd name="T5" fmla="*/ 56 h 112"/>
                <a:gd name="T6" fmla="*/ 11 w 132"/>
                <a:gd name="T7" fmla="*/ 65 h 112"/>
                <a:gd name="T8" fmla="*/ 8 w 132"/>
                <a:gd name="T9" fmla="*/ 53 h 112"/>
                <a:gd name="T10" fmla="*/ 0 w 132"/>
                <a:gd name="T11" fmla="*/ 39 h 112"/>
                <a:gd name="T12" fmla="*/ 3 w 132"/>
                <a:gd name="T13" fmla="*/ 14 h 112"/>
                <a:gd name="T14" fmla="*/ 8 w 132"/>
                <a:gd name="T15" fmla="*/ 1 h 112"/>
                <a:gd name="T16" fmla="*/ 16 w 132"/>
                <a:gd name="T17" fmla="*/ 3 h 112"/>
                <a:gd name="T18" fmla="*/ 109 w 132"/>
                <a:gd name="T19" fmla="*/ 37 h 112"/>
                <a:gd name="T20" fmla="*/ 90 w 132"/>
                <a:gd name="T21" fmla="*/ 49 h 112"/>
                <a:gd name="T22" fmla="*/ 131 w 132"/>
                <a:gd name="T23" fmla="*/ 52 h 112"/>
                <a:gd name="T24" fmla="*/ 120 w 132"/>
                <a:gd name="T25" fmla="*/ 71 h 112"/>
                <a:gd name="T26" fmla="*/ 105 w 132"/>
                <a:gd name="T27" fmla="*/ 67 h 112"/>
                <a:gd name="T28" fmla="*/ 79 w 132"/>
                <a:gd name="T29" fmla="*/ 58 h 112"/>
                <a:gd name="T30" fmla="*/ 72 w 132"/>
                <a:gd name="T31" fmla="*/ 48 h 112"/>
                <a:gd name="T32" fmla="*/ 69 w 132"/>
                <a:gd name="T33" fmla="*/ 40 h 112"/>
                <a:gd name="T34" fmla="*/ 64 w 132"/>
                <a:gd name="T35" fmla="*/ 38 h 112"/>
                <a:gd name="T36" fmla="*/ 47 w 132"/>
                <a:gd name="T37" fmla="*/ 41 h 112"/>
                <a:gd name="T38" fmla="*/ 58 w 132"/>
                <a:gd name="T39" fmla="*/ 54 h 112"/>
                <a:gd name="T40" fmla="*/ 72 w 132"/>
                <a:gd name="T41" fmla="*/ 88 h 112"/>
                <a:gd name="T42" fmla="*/ 67 w 132"/>
                <a:gd name="T43" fmla="*/ 104 h 112"/>
                <a:gd name="T44" fmla="*/ 63 w 132"/>
                <a:gd name="T45" fmla="*/ 108 h 112"/>
                <a:gd name="T46" fmla="*/ 58 w 132"/>
                <a:gd name="T47" fmla="*/ 77 h 112"/>
                <a:gd name="T48" fmla="*/ 45 w 132"/>
                <a:gd name="T49" fmla="*/ 105 h 112"/>
                <a:gd name="T50" fmla="*/ 35 w 132"/>
                <a:gd name="T51" fmla="*/ 102 h 112"/>
                <a:gd name="T52" fmla="*/ 23 w 132"/>
                <a:gd name="T5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12">
                  <a:moveTo>
                    <a:pt x="23" y="86"/>
                  </a:moveTo>
                  <a:cubicBezTo>
                    <a:pt x="40" y="76"/>
                    <a:pt x="40" y="70"/>
                    <a:pt x="27" y="50"/>
                  </a:cubicBezTo>
                  <a:cubicBezTo>
                    <a:pt x="23" y="50"/>
                    <a:pt x="23" y="54"/>
                    <a:pt x="21" y="56"/>
                  </a:cubicBezTo>
                  <a:cubicBezTo>
                    <a:pt x="18" y="60"/>
                    <a:pt x="17" y="66"/>
                    <a:pt x="11" y="65"/>
                  </a:cubicBezTo>
                  <a:cubicBezTo>
                    <a:pt x="5" y="63"/>
                    <a:pt x="8" y="57"/>
                    <a:pt x="8" y="53"/>
                  </a:cubicBezTo>
                  <a:cubicBezTo>
                    <a:pt x="7" y="47"/>
                    <a:pt x="9" y="40"/>
                    <a:pt x="0" y="39"/>
                  </a:cubicBezTo>
                  <a:cubicBezTo>
                    <a:pt x="1" y="31"/>
                    <a:pt x="2" y="23"/>
                    <a:pt x="3" y="14"/>
                  </a:cubicBezTo>
                  <a:cubicBezTo>
                    <a:pt x="0" y="8"/>
                    <a:pt x="3" y="4"/>
                    <a:pt x="8" y="1"/>
                  </a:cubicBezTo>
                  <a:cubicBezTo>
                    <a:pt x="11" y="0"/>
                    <a:pt x="14" y="0"/>
                    <a:pt x="16" y="3"/>
                  </a:cubicBezTo>
                  <a:cubicBezTo>
                    <a:pt x="43" y="25"/>
                    <a:pt x="76" y="29"/>
                    <a:pt x="109" y="37"/>
                  </a:cubicBezTo>
                  <a:cubicBezTo>
                    <a:pt x="107" y="47"/>
                    <a:pt x="97" y="45"/>
                    <a:pt x="90" y="49"/>
                  </a:cubicBezTo>
                  <a:cubicBezTo>
                    <a:pt x="103" y="58"/>
                    <a:pt x="117" y="54"/>
                    <a:pt x="131" y="52"/>
                  </a:cubicBezTo>
                  <a:cubicBezTo>
                    <a:pt x="132" y="61"/>
                    <a:pt x="126" y="66"/>
                    <a:pt x="120" y="71"/>
                  </a:cubicBezTo>
                  <a:cubicBezTo>
                    <a:pt x="115" y="71"/>
                    <a:pt x="110" y="68"/>
                    <a:pt x="105" y="67"/>
                  </a:cubicBezTo>
                  <a:cubicBezTo>
                    <a:pt x="96" y="64"/>
                    <a:pt x="87" y="62"/>
                    <a:pt x="79" y="58"/>
                  </a:cubicBezTo>
                  <a:cubicBezTo>
                    <a:pt x="74" y="56"/>
                    <a:pt x="69" y="51"/>
                    <a:pt x="72" y="48"/>
                  </a:cubicBezTo>
                  <a:cubicBezTo>
                    <a:pt x="84" y="39"/>
                    <a:pt x="71" y="42"/>
                    <a:pt x="69" y="40"/>
                  </a:cubicBezTo>
                  <a:cubicBezTo>
                    <a:pt x="67" y="39"/>
                    <a:pt x="65" y="38"/>
                    <a:pt x="64" y="38"/>
                  </a:cubicBezTo>
                  <a:cubicBezTo>
                    <a:pt x="57" y="36"/>
                    <a:pt x="50" y="33"/>
                    <a:pt x="47" y="41"/>
                  </a:cubicBezTo>
                  <a:cubicBezTo>
                    <a:pt x="44" y="50"/>
                    <a:pt x="51" y="51"/>
                    <a:pt x="58" y="54"/>
                  </a:cubicBezTo>
                  <a:cubicBezTo>
                    <a:pt x="72" y="60"/>
                    <a:pt x="71" y="75"/>
                    <a:pt x="72" y="88"/>
                  </a:cubicBezTo>
                  <a:cubicBezTo>
                    <a:pt x="71" y="94"/>
                    <a:pt x="69" y="99"/>
                    <a:pt x="67" y="104"/>
                  </a:cubicBezTo>
                  <a:cubicBezTo>
                    <a:pt x="66" y="106"/>
                    <a:pt x="64" y="107"/>
                    <a:pt x="63" y="108"/>
                  </a:cubicBezTo>
                  <a:cubicBezTo>
                    <a:pt x="56" y="99"/>
                    <a:pt x="62" y="88"/>
                    <a:pt x="58" y="77"/>
                  </a:cubicBezTo>
                  <a:cubicBezTo>
                    <a:pt x="50" y="85"/>
                    <a:pt x="50" y="97"/>
                    <a:pt x="45" y="105"/>
                  </a:cubicBezTo>
                  <a:cubicBezTo>
                    <a:pt x="39" y="112"/>
                    <a:pt x="37" y="110"/>
                    <a:pt x="35" y="102"/>
                  </a:cubicBezTo>
                  <a:cubicBezTo>
                    <a:pt x="31" y="97"/>
                    <a:pt x="26" y="92"/>
                    <a:pt x="23" y="86"/>
                  </a:cubicBezTo>
                  <a:close/>
                </a:path>
              </a:pathLst>
            </a:custGeom>
            <a:solidFill>
              <a:srgbClr val="15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11">
              <a:extLst>
                <a:ext uri="{FF2B5EF4-FFF2-40B4-BE49-F238E27FC236}">
                  <a16:creationId xmlns:a16="http://schemas.microsoft.com/office/drawing/2014/main" id="{D8988C4C-5F94-10E4-79F6-6C0AE44DEBE5}"/>
                </a:ext>
              </a:extLst>
            </p:cNvPr>
            <p:cNvSpPr>
              <a:spLocks/>
            </p:cNvSpPr>
            <p:nvPr/>
          </p:nvSpPr>
          <p:spPr bwMode="auto">
            <a:xfrm>
              <a:off x="971556" y="1085676"/>
              <a:ext cx="639763" cy="593725"/>
            </a:xfrm>
            <a:custGeom>
              <a:avLst/>
              <a:gdLst>
                <a:gd name="T0" fmla="*/ 53 w 89"/>
                <a:gd name="T1" fmla="*/ 70 h 83"/>
                <a:gd name="T2" fmla="*/ 37 w 89"/>
                <a:gd name="T3" fmla="*/ 73 h 83"/>
                <a:gd name="T4" fmla="*/ 0 w 89"/>
                <a:gd name="T5" fmla="*/ 51 h 83"/>
                <a:gd name="T6" fmla="*/ 1 w 89"/>
                <a:gd name="T7" fmla="*/ 50 h 83"/>
                <a:gd name="T8" fmla="*/ 14 w 89"/>
                <a:gd name="T9" fmla="*/ 44 h 83"/>
                <a:gd name="T10" fmla="*/ 14 w 89"/>
                <a:gd name="T11" fmla="*/ 32 h 83"/>
                <a:gd name="T12" fmla="*/ 17 w 89"/>
                <a:gd name="T13" fmla="*/ 6 h 83"/>
                <a:gd name="T14" fmla="*/ 42 w 89"/>
                <a:gd name="T15" fmla="*/ 12 h 83"/>
                <a:gd name="T16" fmla="*/ 57 w 89"/>
                <a:gd name="T17" fmla="*/ 17 h 83"/>
                <a:gd name="T18" fmla="*/ 81 w 89"/>
                <a:gd name="T19" fmla="*/ 33 h 83"/>
                <a:gd name="T20" fmla="*/ 69 w 89"/>
                <a:gd name="T21" fmla="*/ 58 h 83"/>
                <a:gd name="T22" fmla="*/ 53 w 89"/>
                <a:gd name="T23"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83">
                  <a:moveTo>
                    <a:pt x="53" y="70"/>
                  </a:moveTo>
                  <a:cubicBezTo>
                    <a:pt x="47" y="70"/>
                    <a:pt x="42" y="71"/>
                    <a:pt x="37" y="73"/>
                  </a:cubicBezTo>
                  <a:cubicBezTo>
                    <a:pt x="13" y="83"/>
                    <a:pt x="4" y="77"/>
                    <a:pt x="0" y="51"/>
                  </a:cubicBezTo>
                  <a:cubicBezTo>
                    <a:pt x="0" y="51"/>
                    <a:pt x="1" y="50"/>
                    <a:pt x="1" y="50"/>
                  </a:cubicBezTo>
                  <a:cubicBezTo>
                    <a:pt x="5" y="47"/>
                    <a:pt x="10" y="48"/>
                    <a:pt x="14" y="44"/>
                  </a:cubicBezTo>
                  <a:cubicBezTo>
                    <a:pt x="16" y="40"/>
                    <a:pt x="14" y="36"/>
                    <a:pt x="14" y="32"/>
                  </a:cubicBezTo>
                  <a:cubicBezTo>
                    <a:pt x="12" y="23"/>
                    <a:pt x="9" y="12"/>
                    <a:pt x="17" y="6"/>
                  </a:cubicBezTo>
                  <a:cubicBezTo>
                    <a:pt x="25" y="0"/>
                    <a:pt x="34" y="7"/>
                    <a:pt x="42" y="12"/>
                  </a:cubicBezTo>
                  <a:cubicBezTo>
                    <a:pt x="46" y="15"/>
                    <a:pt x="52" y="15"/>
                    <a:pt x="57" y="17"/>
                  </a:cubicBezTo>
                  <a:cubicBezTo>
                    <a:pt x="63" y="25"/>
                    <a:pt x="73" y="28"/>
                    <a:pt x="81" y="33"/>
                  </a:cubicBezTo>
                  <a:cubicBezTo>
                    <a:pt x="89" y="47"/>
                    <a:pt x="73" y="50"/>
                    <a:pt x="69" y="58"/>
                  </a:cubicBezTo>
                  <a:cubicBezTo>
                    <a:pt x="62" y="60"/>
                    <a:pt x="56" y="63"/>
                    <a:pt x="53" y="70"/>
                  </a:cubicBezTo>
                  <a:close/>
                </a:path>
              </a:pathLst>
            </a:custGeom>
            <a:solidFill>
              <a:srgbClr val="148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23">
              <a:extLst>
                <a:ext uri="{FF2B5EF4-FFF2-40B4-BE49-F238E27FC236}">
                  <a16:creationId xmlns:a16="http://schemas.microsoft.com/office/drawing/2014/main" id="{1B9A29A2-0E40-2777-5FC9-E9E312B8E2EC}"/>
                </a:ext>
              </a:extLst>
            </p:cNvPr>
            <p:cNvSpPr>
              <a:spLocks/>
            </p:cNvSpPr>
            <p:nvPr/>
          </p:nvSpPr>
          <p:spPr bwMode="auto">
            <a:xfrm>
              <a:off x="376243" y="530051"/>
              <a:ext cx="207963" cy="249237"/>
            </a:xfrm>
            <a:custGeom>
              <a:avLst/>
              <a:gdLst>
                <a:gd name="T0" fmla="*/ 28 w 29"/>
                <a:gd name="T1" fmla="*/ 24 h 35"/>
                <a:gd name="T2" fmla="*/ 23 w 29"/>
                <a:gd name="T3" fmla="*/ 35 h 35"/>
                <a:gd name="T4" fmla="*/ 8 w 29"/>
                <a:gd name="T5" fmla="*/ 21 h 35"/>
                <a:gd name="T6" fmla="*/ 15 w 29"/>
                <a:gd name="T7" fmla="*/ 0 h 35"/>
                <a:gd name="T8" fmla="*/ 28 w 29"/>
                <a:gd name="T9" fmla="*/ 24 h 35"/>
              </a:gdLst>
              <a:ahLst/>
              <a:cxnLst>
                <a:cxn ang="0">
                  <a:pos x="T0" y="T1"/>
                </a:cxn>
                <a:cxn ang="0">
                  <a:pos x="T2" y="T3"/>
                </a:cxn>
                <a:cxn ang="0">
                  <a:pos x="T4" y="T5"/>
                </a:cxn>
                <a:cxn ang="0">
                  <a:pos x="T6" y="T7"/>
                </a:cxn>
                <a:cxn ang="0">
                  <a:pos x="T8" y="T9"/>
                </a:cxn>
              </a:cxnLst>
              <a:rect l="0" t="0" r="r" b="b"/>
              <a:pathLst>
                <a:path w="29" h="35">
                  <a:moveTo>
                    <a:pt x="28" y="24"/>
                  </a:moveTo>
                  <a:cubicBezTo>
                    <a:pt x="26" y="27"/>
                    <a:pt x="25" y="31"/>
                    <a:pt x="23" y="35"/>
                  </a:cubicBezTo>
                  <a:cubicBezTo>
                    <a:pt x="16" y="33"/>
                    <a:pt x="14" y="26"/>
                    <a:pt x="8" y="21"/>
                  </a:cubicBezTo>
                  <a:cubicBezTo>
                    <a:pt x="0" y="14"/>
                    <a:pt x="14" y="8"/>
                    <a:pt x="15" y="0"/>
                  </a:cubicBezTo>
                  <a:cubicBezTo>
                    <a:pt x="19" y="8"/>
                    <a:pt x="29" y="13"/>
                    <a:pt x="28" y="24"/>
                  </a:cubicBezTo>
                  <a:close/>
                </a:path>
              </a:pathLst>
            </a:custGeom>
            <a:solidFill>
              <a:srgbClr val="E42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Freeform 24">
              <a:extLst>
                <a:ext uri="{FF2B5EF4-FFF2-40B4-BE49-F238E27FC236}">
                  <a16:creationId xmlns:a16="http://schemas.microsoft.com/office/drawing/2014/main" id="{7392D3F3-029F-9562-FE98-3E122E8D0616}"/>
                </a:ext>
              </a:extLst>
            </p:cNvPr>
            <p:cNvSpPr>
              <a:spLocks/>
            </p:cNvSpPr>
            <p:nvPr/>
          </p:nvSpPr>
          <p:spPr bwMode="auto">
            <a:xfrm>
              <a:off x="476256" y="515764"/>
              <a:ext cx="165100" cy="184150"/>
            </a:xfrm>
            <a:custGeom>
              <a:avLst/>
              <a:gdLst>
                <a:gd name="T0" fmla="*/ 14 w 23"/>
                <a:gd name="T1" fmla="*/ 26 h 26"/>
                <a:gd name="T2" fmla="*/ 1 w 23"/>
                <a:gd name="T3" fmla="*/ 2 h 26"/>
                <a:gd name="T4" fmla="*/ 22 w 23"/>
                <a:gd name="T5" fmla="*/ 26 h 26"/>
                <a:gd name="T6" fmla="*/ 14 w 23"/>
                <a:gd name="T7" fmla="*/ 26 h 26"/>
              </a:gdLst>
              <a:ahLst/>
              <a:cxnLst>
                <a:cxn ang="0">
                  <a:pos x="T0" y="T1"/>
                </a:cxn>
                <a:cxn ang="0">
                  <a:pos x="T2" y="T3"/>
                </a:cxn>
                <a:cxn ang="0">
                  <a:pos x="T4" y="T5"/>
                </a:cxn>
                <a:cxn ang="0">
                  <a:pos x="T6" y="T7"/>
                </a:cxn>
              </a:cxnLst>
              <a:rect l="0" t="0" r="r" b="b"/>
              <a:pathLst>
                <a:path w="23" h="26">
                  <a:moveTo>
                    <a:pt x="14" y="26"/>
                  </a:moveTo>
                  <a:cubicBezTo>
                    <a:pt x="10" y="18"/>
                    <a:pt x="0" y="13"/>
                    <a:pt x="1" y="2"/>
                  </a:cubicBezTo>
                  <a:cubicBezTo>
                    <a:pt x="20" y="0"/>
                    <a:pt x="23" y="12"/>
                    <a:pt x="22" y="26"/>
                  </a:cubicBezTo>
                  <a:cubicBezTo>
                    <a:pt x="20" y="26"/>
                    <a:pt x="17" y="26"/>
                    <a:pt x="14" y="26"/>
                  </a:cubicBezTo>
                  <a:close/>
                </a:path>
              </a:pathLst>
            </a:custGeom>
            <a:solidFill>
              <a:srgbClr val="E83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25">
              <a:extLst>
                <a:ext uri="{FF2B5EF4-FFF2-40B4-BE49-F238E27FC236}">
                  <a16:creationId xmlns:a16="http://schemas.microsoft.com/office/drawing/2014/main" id="{965983BD-44D7-E944-8829-8574B05665C8}"/>
                </a:ext>
              </a:extLst>
            </p:cNvPr>
            <p:cNvSpPr>
              <a:spLocks/>
            </p:cNvSpPr>
            <p:nvPr/>
          </p:nvSpPr>
          <p:spPr bwMode="auto">
            <a:xfrm>
              <a:off x="1230318" y="1122189"/>
              <a:ext cx="150813" cy="120650"/>
            </a:xfrm>
            <a:custGeom>
              <a:avLst/>
              <a:gdLst>
                <a:gd name="T0" fmla="*/ 21 w 21"/>
                <a:gd name="T1" fmla="*/ 12 h 17"/>
                <a:gd name="T2" fmla="*/ 5 w 21"/>
                <a:gd name="T3" fmla="*/ 13 h 17"/>
                <a:gd name="T4" fmla="*/ 9 w 21"/>
                <a:gd name="T5" fmla="*/ 1 h 17"/>
                <a:gd name="T6" fmla="*/ 21 w 21"/>
                <a:gd name="T7" fmla="*/ 9 h 17"/>
                <a:gd name="T8" fmla="*/ 21 w 21"/>
                <a:gd name="T9" fmla="*/ 12 h 17"/>
              </a:gdLst>
              <a:ahLst/>
              <a:cxnLst>
                <a:cxn ang="0">
                  <a:pos x="T0" y="T1"/>
                </a:cxn>
                <a:cxn ang="0">
                  <a:pos x="T2" y="T3"/>
                </a:cxn>
                <a:cxn ang="0">
                  <a:pos x="T4" y="T5"/>
                </a:cxn>
                <a:cxn ang="0">
                  <a:pos x="T6" y="T7"/>
                </a:cxn>
                <a:cxn ang="0">
                  <a:pos x="T8" y="T9"/>
                </a:cxn>
              </a:cxnLst>
              <a:rect l="0" t="0" r="r" b="b"/>
              <a:pathLst>
                <a:path w="21" h="17">
                  <a:moveTo>
                    <a:pt x="21" y="12"/>
                  </a:moveTo>
                  <a:cubicBezTo>
                    <a:pt x="16" y="16"/>
                    <a:pt x="10" y="17"/>
                    <a:pt x="5" y="13"/>
                  </a:cubicBezTo>
                  <a:cubicBezTo>
                    <a:pt x="0" y="6"/>
                    <a:pt x="5" y="4"/>
                    <a:pt x="9" y="1"/>
                  </a:cubicBezTo>
                  <a:cubicBezTo>
                    <a:pt x="16" y="0"/>
                    <a:pt x="19" y="4"/>
                    <a:pt x="21" y="9"/>
                  </a:cubicBezTo>
                  <a:cubicBezTo>
                    <a:pt x="21" y="10"/>
                    <a:pt x="21" y="11"/>
                    <a:pt x="21" y="12"/>
                  </a:cubicBezTo>
                  <a:close/>
                </a:path>
              </a:pathLst>
            </a:custGeom>
            <a:solidFill>
              <a:srgbClr val="CDD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32">
              <a:extLst>
                <a:ext uri="{FF2B5EF4-FFF2-40B4-BE49-F238E27FC236}">
                  <a16:creationId xmlns:a16="http://schemas.microsoft.com/office/drawing/2014/main" id="{F2D8DC34-EE0E-898C-5B46-4CE9A16E46B2}"/>
                </a:ext>
              </a:extLst>
            </p:cNvPr>
            <p:cNvSpPr>
              <a:spLocks/>
            </p:cNvSpPr>
            <p:nvPr/>
          </p:nvSpPr>
          <p:spPr bwMode="auto">
            <a:xfrm>
              <a:off x="771531" y="1693689"/>
              <a:ext cx="171450" cy="185737"/>
            </a:xfrm>
            <a:custGeom>
              <a:avLst/>
              <a:gdLst>
                <a:gd name="T0" fmla="*/ 12 w 24"/>
                <a:gd name="T1" fmla="*/ 0 h 26"/>
                <a:gd name="T2" fmla="*/ 23 w 24"/>
                <a:gd name="T3" fmla="*/ 14 h 26"/>
                <a:gd name="T4" fmla="*/ 10 w 24"/>
                <a:gd name="T5" fmla="*/ 25 h 26"/>
                <a:gd name="T6" fmla="*/ 0 w 24"/>
                <a:gd name="T7" fmla="*/ 12 h 26"/>
                <a:gd name="T8" fmla="*/ 12 w 24"/>
                <a:gd name="T9" fmla="*/ 0 h 26"/>
              </a:gdLst>
              <a:ahLst/>
              <a:cxnLst>
                <a:cxn ang="0">
                  <a:pos x="T0" y="T1"/>
                </a:cxn>
                <a:cxn ang="0">
                  <a:pos x="T2" y="T3"/>
                </a:cxn>
                <a:cxn ang="0">
                  <a:pos x="T4" y="T5"/>
                </a:cxn>
                <a:cxn ang="0">
                  <a:pos x="T6" y="T7"/>
                </a:cxn>
                <a:cxn ang="0">
                  <a:pos x="T8" y="T9"/>
                </a:cxn>
              </a:cxnLst>
              <a:rect l="0" t="0" r="r" b="b"/>
              <a:pathLst>
                <a:path w="24" h="26">
                  <a:moveTo>
                    <a:pt x="12" y="0"/>
                  </a:moveTo>
                  <a:cubicBezTo>
                    <a:pt x="20" y="1"/>
                    <a:pt x="24" y="7"/>
                    <a:pt x="23" y="14"/>
                  </a:cubicBezTo>
                  <a:cubicBezTo>
                    <a:pt x="22" y="20"/>
                    <a:pt x="18" y="26"/>
                    <a:pt x="10" y="25"/>
                  </a:cubicBezTo>
                  <a:cubicBezTo>
                    <a:pt x="3" y="24"/>
                    <a:pt x="0" y="19"/>
                    <a:pt x="0" y="12"/>
                  </a:cubicBezTo>
                  <a:cubicBezTo>
                    <a:pt x="0" y="4"/>
                    <a:pt x="5" y="1"/>
                    <a:pt x="12" y="0"/>
                  </a:cubicBezTo>
                  <a:close/>
                </a:path>
              </a:pathLst>
            </a:custGeom>
            <a:solidFill>
              <a:srgbClr val="F8E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33">
              <a:extLst>
                <a:ext uri="{FF2B5EF4-FFF2-40B4-BE49-F238E27FC236}">
                  <a16:creationId xmlns:a16="http://schemas.microsoft.com/office/drawing/2014/main" id="{C69B083C-2E6B-7E49-6B69-9DE9313D6918}"/>
                </a:ext>
              </a:extLst>
            </p:cNvPr>
            <p:cNvSpPr>
              <a:spLocks/>
            </p:cNvSpPr>
            <p:nvPr/>
          </p:nvSpPr>
          <p:spPr bwMode="auto">
            <a:xfrm>
              <a:off x="620718" y="1293639"/>
              <a:ext cx="165100" cy="157162"/>
            </a:xfrm>
            <a:custGeom>
              <a:avLst/>
              <a:gdLst>
                <a:gd name="T0" fmla="*/ 9 w 23"/>
                <a:gd name="T1" fmla="*/ 0 h 22"/>
                <a:gd name="T2" fmla="*/ 21 w 23"/>
                <a:gd name="T3" fmla="*/ 16 h 22"/>
                <a:gd name="T4" fmla="*/ 4 w 23"/>
                <a:gd name="T5" fmla="*/ 14 h 22"/>
                <a:gd name="T6" fmla="*/ 9 w 23"/>
                <a:gd name="T7" fmla="*/ 0 h 22"/>
              </a:gdLst>
              <a:ahLst/>
              <a:cxnLst>
                <a:cxn ang="0">
                  <a:pos x="T0" y="T1"/>
                </a:cxn>
                <a:cxn ang="0">
                  <a:pos x="T2" y="T3"/>
                </a:cxn>
                <a:cxn ang="0">
                  <a:pos x="T4" y="T5"/>
                </a:cxn>
                <a:cxn ang="0">
                  <a:pos x="T6" y="T7"/>
                </a:cxn>
              </a:cxnLst>
              <a:rect l="0" t="0" r="r" b="b"/>
              <a:pathLst>
                <a:path w="23" h="22">
                  <a:moveTo>
                    <a:pt x="9" y="0"/>
                  </a:moveTo>
                  <a:cubicBezTo>
                    <a:pt x="21" y="0"/>
                    <a:pt x="23" y="7"/>
                    <a:pt x="21" y="16"/>
                  </a:cubicBezTo>
                  <a:cubicBezTo>
                    <a:pt x="15" y="19"/>
                    <a:pt x="9" y="22"/>
                    <a:pt x="4" y="14"/>
                  </a:cubicBezTo>
                  <a:cubicBezTo>
                    <a:pt x="0" y="8"/>
                    <a:pt x="5" y="4"/>
                    <a:pt x="9" y="0"/>
                  </a:cubicBezTo>
                  <a:close/>
                </a:path>
              </a:pathLst>
            </a:custGeom>
            <a:solidFill>
              <a:srgbClr val="E0D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34">
              <a:extLst>
                <a:ext uri="{FF2B5EF4-FFF2-40B4-BE49-F238E27FC236}">
                  <a16:creationId xmlns:a16="http://schemas.microsoft.com/office/drawing/2014/main" id="{BFBF38CE-716A-1D63-68C8-9370D3351F7A}"/>
                </a:ext>
              </a:extLst>
            </p:cNvPr>
            <p:cNvSpPr>
              <a:spLocks/>
            </p:cNvSpPr>
            <p:nvPr/>
          </p:nvSpPr>
          <p:spPr bwMode="auto">
            <a:xfrm>
              <a:off x="1346786" y="1428499"/>
              <a:ext cx="136525" cy="177800"/>
            </a:xfrm>
            <a:custGeom>
              <a:avLst/>
              <a:gdLst>
                <a:gd name="T0" fmla="*/ 3 w 19"/>
                <a:gd name="T1" fmla="*/ 19 h 25"/>
                <a:gd name="T2" fmla="*/ 6 w 19"/>
                <a:gd name="T3" fmla="*/ 4 h 25"/>
                <a:gd name="T4" fmla="*/ 19 w 19"/>
                <a:gd name="T5" fmla="*/ 7 h 25"/>
                <a:gd name="T6" fmla="*/ 3 w 19"/>
                <a:gd name="T7" fmla="*/ 19 h 25"/>
              </a:gdLst>
              <a:ahLst/>
              <a:cxnLst>
                <a:cxn ang="0">
                  <a:pos x="T0" y="T1"/>
                </a:cxn>
                <a:cxn ang="0">
                  <a:pos x="T2" y="T3"/>
                </a:cxn>
                <a:cxn ang="0">
                  <a:pos x="T4" y="T5"/>
                </a:cxn>
                <a:cxn ang="0">
                  <a:pos x="T6" y="T7"/>
                </a:cxn>
              </a:cxnLst>
              <a:rect l="0" t="0" r="r" b="b"/>
              <a:pathLst>
                <a:path w="19" h="25">
                  <a:moveTo>
                    <a:pt x="3" y="19"/>
                  </a:moveTo>
                  <a:cubicBezTo>
                    <a:pt x="0" y="13"/>
                    <a:pt x="0" y="8"/>
                    <a:pt x="6" y="4"/>
                  </a:cubicBezTo>
                  <a:cubicBezTo>
                    <a:pt x="11" y="0"/>
                    <a:pt x="15" y="4"/>
                    <a:pt x="19" y="7"/>
                  </a:cubicBezTo>
                  <a:cubicBezTo>
                    <a:pt x="19" y="19"/>
                    <a:pt x="15" y="25"/>
                    <a:pt x="3" y="19"/>
                  </a:cubicBezTo>
                  <a:close/>
                </a:path>
              </a:pathLst>
            </a:custGeom>
            <a:solidFill>
              <a:srgbClr val="E9E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36">
              <a:extLst>
                <a:ext uri="{FF2B5EF4-FFF2-40B4-BE49-F238E27FC236}">
                  <a16:creationId xmlns:a16="http://schemas.microsoft.com/office/drawing/2014/main" id="{30EAB2FA-9F73-F82C-4F07-0E82800DCDB2}"/>
                </a:ext>
              </a:extLst>
            </p:cNvPr>
            <p:cNvSpPr>
              <a:spLocks/>
            </p:cNvSpPr>
            <p:nvPr/>
          </p:nvSpPr>
          <p:spPr bwMode="auto">
            <a:xfrm>
              <a:off x="741368" y="849139"/>
              <a:ext cx="531813" cy="571500"/>
            </a:xfrm>
            <a:custGeom>
              <a:avLst/>
              <a:gdLst>
                <a:gd name="T0" fmla="*/ 74 w 74"/>
                <a:gd name="T1" fmla="*/ 36 h 80"/>
                <a:gd name="T2" fmla="*/ 70 w 74"/>
                <a:gd name="T3" fmla="*/ 48 h 80"/>
                <a:gd name="T4" fmla="*/ 48 w 74"/>
                <a:gd name="T5" fmla="*/ 39 h 80"/>
                <a:gd name="T6" fmla="*/ 48 w 74"/>
                <a:gd name="T7" fmla="*/ 63 h 80"/>
                <a:gd name="T8" fmla="*/ 46 w 74"/>
                <a:gd name="T9" fmla="*/ 80 h 80"/>
                <a:gd name="T10" fmla="*/ 34 w 74"/>
                <a:gd name="T11" fmla="*/ 65 h 80"/>
                <a:gd name="T12" fmla="*/ 30 w 74"/>
                <a:gd name="T13" fmla="*/ 42 h 80"/>
                <a:gd name="T14" fmla="*/ 11 w 74"/>
                <a:gd name="T15" fmla="*/ 40 h 80"/>
                <a:gd name="T16" fmla="*/ 10 w 74"/>
                <a:gd name="T17" fmla="*/ 7 h 80"/>
                <a:gd name="T18" fmla="*/ 33 w 74"/>
                <a:gd name="T19" fmla="*/ 8 h 80"/>
                <a:gd name="T20" fmla="*/ 28 w 74"/>
                <a:gd name="T21" fmla="*/ 13 h 80"/>
                <a:gd name="T22" fmla="*/ 33 w 74"/>
                <a:gd name="T23" fmla="*/ 8 h 80"/>
                <a:gd name="T24" fmla="*/ 55 w 74"/>
                <a:gd name="T25" fmla="*/ 12 h 80"/>
                <a:gd name="T26" fmla="*/ 40 w 74"/>
                <a:gd name="T27" fmla="*/ 24 h 80"/>
                <a:gd name="T28" fmla="*/ 74 w 74"/>
                <a:gd name="T29"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80">
                  <a:moveTo>
                    <a:pt x="74" y="36"/>
                  </a:moveTo>
                  <a:cubicBezTo>
                    <a:pt x="72" y="40"/>
                    <a:pt x="69" y="43"/>
                    <a:pt x="70" y="48"/>
                  </a:cubicBezTo>
                  <a:cubicBezTo>
                    <a:pt x="64" y="42"/>
                    <a:pt x="55" y="33"/>
                    <a:pt x="48" y="39"/>
                  </a:cubicBezTo>
                  <a:cubicBezTo>
                    <a:pt x="42" y="44"/>
                    <a:pt x="44" y="55"/>
                    <a:pt x="48" y="63"/>
                  </a:cubicBezTo>
                  <a:cubicBezTo>
                    <a:pt x="52" y="70"/>
                    <a:pt x="52" y="75"/>
                    <a:pt x="46" y="80"/>
                  </a:cubicBezTo>
                  <a:cubicBezTo>
                    <a:pt x="41" y="76"/>
                    <a:pt x="38" y="70"/>
                    <a:pt x="34" y="65"/>
                  </a:cubicBezTo>
                  <a:cubicBezTo>
                    <a:pt x="35" y="57"/>
                    <a:pt x="31" y="49"/>
                    <a:pt x="30" y="42"/>
                  </a:cubicBezTo>
                  <a:cubicBezTo>
                    <a:pt x="28" y="24"/>
                    <a:pt x="21" y="29"/>
                    <a:pt x="11" y="40"/>
                  </a:cubicBezTo>
                  <a:cubicBezTo>
                    <a:pt x="12" y="27"/>
                    <a:pt x="0" y="17"/>
                    <a:pt x="10" y="7"/>
                  </a:cubicBezTo>
                  <a:cubicBezTo>
                    <a:pt x="16" y="1"/>
                    <a:pt x="26" y="0"/>
                    <a:pt x="33" y="8"/>
                  </a:cubicBezTo>
                  <a:cubicBezTo>
                    <a:pt x="32" y="10"/>
                    <a:pt x="29" y="11"/>
                    <a:pt x="28" y="13"/>
                  </a:cubicBezTo>
                  <a:cubicBezTo>
                    <a:pt x="30" y="12"/>
                    <a:pt x="32" y="10"/>
                    <a:pt x="33" y="8"/>
                  </a:cubicBezTo>
                  <a:cubicBezTo>
                    <a:pt x="40" y="11"/>
                    <a:pt x="47" y="13"/>
                    <a:pt x="55" y="12"/>
                  </a:cubicBezTo>
                  <a:cubicBezTo>
                    <a:pt x="51" y="18"/>
                    <a:pt x="43" y="16"/>
                    <a:pt x="40" y="24"/>
                  </a:cubicBezTo>
                  <a:cubicBezTo>
                    <a:pt x="50" y="30"/>
                    <a:pt x="62" y="33"/>
                    <a:pt x="74" y="36"/>
                  </a:cubicBezTo>
                  <a:close/>
                </a:path>
              </a:pathLst>
            </a:custGeom>
            <a:solidFill>
              <a:srgbClr val="219F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37">
              <a:extLst>
                <a:ext uri="{FF2B5EF4-FFF2-40B4-BE49-F238E27FC236}">
                  <a16:creationId xmlns:a16="http://schemas.microsoft.com/office/drawing/2014/main" id="{8F2AA350-05BF-56F7-0EC1-E0A66F9A5158}"/>
                </a:ext>
              </a:extLst>
            </p:cNvPr>
            <p:cNvSpPr>
              <a:spLocks/>
            </p:cNvSpPr>
            <p:nvPr/>
          </p:nvSpPr>
          <p:spPr bwMode="auto">
            <a:xfrm>
              <a:off x="971556" y="1328564"/>
              <a:ext cx="130175" cy="150812"/>
            </a:xfrm>
            <a:custGeom>
              <a:avLst/>
              <a:gdLst>
                <a:gd name="T0" fmla="*/ 5 w 18"/>
                <a:gd name="T1" fmla="*/ 1 h 21"/>
                <a:gd name="T2" fmla="*/ 17 w 18"/>
                <a:gd name="T3" fmla="*/ 16 h 21"/>
                <a:gd name="T4" fmla="*/ 1 w 18"/>
                <a:gd name="T5" fmla="*/ 16 h 21"/>
                <a:gd name="T6" fmla="*/ 5 w 18"/>
                <a:gd name="T7" fmla="*/ 1 h 21"/>
              </a:gdLst>
              <a:ahLst/>
              <a:cxnLst>
                <a:cxn ang="0">
                  <a:pos x="T0" y="T1"/>
                </a:cxn>
                <a:cxn ang="0">
                  <a:pos x="T2" y="T3"/>
                </a:cxn>
                <a:cxn ang="0">
                  <a:pos x="T4" y="T5"/>
                </a:cxn>
                <a:cxn ang="0">
                  <a:pos x="T6" y="T7"/>
                </a:cxn>
              </a:cxnLst>
              <a:rect l="0" t="0" r="r" b="b"/>
              <a:pathLst>
                <a:path w="18" h="21">
                  <a:moveTo>
                    <a:pt x="5" y="1"/>
                  </a:moveTo>
                  <a:cubicBezTo>
                    <a:pt x="16" y="0"/>
                    <a:pt x="18" y="7"/>
                    <a:pt x="17" y="16"/>
                  </a:cubicBezTo>
                  <a:cubicBezTo>
                    <a:pt x="11" y="21"/>
                    <a:pt x="6" y="20"/>
                    <a:pt x="1" y="16"/>
                  </a:cubicBezTo>
                  <a:cubicBezTo>
                    <a:pt x="0" y="10"/>
                    <a:pt x="0" y="5"/>
                    <a:pt x="5" y="1"/>
                  </a:cubicBezTo>
                  <a:close/>
                </a:path>
              </a:pathLst>
            </a:custGeom>
            <a:solidFill>
              <a:srgbClr val="F6E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38">
              <a:extLst>
                <a:ext uri="{FF2B5EF4-FFF2-40B4-BE49-F238E27FC236}">
                  <a16:creationId xmlns:a16="http://schemas.microsoft.com/office/drawing/2014/main" id="{3B6C7378-1A51-1DA7-A351-7EE202FB0FFF}"/>
                </a:ext>
              </a:extLst>
            </p:cNvPr>
            <p:cNvSpPr>
              <a:spLocks/>
            </p:cNvSpPr>
            <p:nvPr/>
          </p:nvSpPr>
          <p:spPr bwMode="auto">
            <a:xfrm>
              <a:off x="885831" y="899939"/>
              <a:ext cx="122238" cy="136525"/>
            </a:xfrm>
            <a:custGeom>
              <a:avLst/>
              <a:gdLst>
                <a:gd name="T0" fmla="*/ 16 w 17"/>
                <a:gd name="T1" fmla="*/ 4 h 19"/>
                <a:gd name="T2" fmla="*/ 7 w 17"/>
                <a:gd name="T3" fmla="*/ 19 h 19"/>
                <a:gd name="T4" fmla="*/ 0 w 17"/>
                <a:gd name="T5" fmla="*/ 11 h 19"/>
                <a:gd name="T6" fmla="*/ 16 w 17"/>
                <a:gd name="T7" fmla="*/ 4 h 19"/>
                <a:gd name="T8" fmla="*/ 16 w 17"/>
                <a:gd name="T9" fmla="*/ 4 h 19"/>
              </a:gdLst>
              <a:ahLst/>
              <a:cxnLst>
                <a:cxn ang="0">
                  <a:pos x="T0" y="T1"/>
                </a:cxn>
                <a:cxn ang="0">
                  <a:pos x="T2" y="T3"/>
                </a:cxn>
                <a:cxn ang="0">
                  <a:pos x="T4" y="T5"/>
                </a:cxn>
                <a:cxn ang="0">
                  <a:pos x="T6" y="T7"/>
                </a:cxn>
                <a:cxn ang="0">
                  <a:pos x="T8" y="T9"/>
                </a:cxn>
              </a:cxnLst>
              <a:rect l="0" t="0" r="r" b="b"/>
              <a:pathLst>
                <a:path w="17" h="19">
                  <a:moveTo>
                    <a:pt x="16" y="4"/>
                  </a:moveTo>
                  <a:cubicBezTo>
                    <a:pt x="17" y="12"/>
                    <a:pt x="17" y="19"/>
                    <a:pt x="7" y="19"/>
                  </a:cubicBezTo>
                  <a:cubicBezTo>
                    <a:pt x="2" y="19"/>
                    <a:pt x="0" y="16"/>
                    <a:pt x="0" y="11"/>
                  </a:cubicBezTo>
                  <a:cubicBezTo>
                    <a:pt x="1" y="0"/>
                    <a:pt x="10" y="4"/>
                    <a:pt x="16" y="4"/>
                  </a:cubicBezTo>
                  <a:cubicBezTo>
                    <a:pt x="16" y="4"/>
                    <a:pt x="16" y="4"/>
                    <a:pt x="16" y="4"/>
                  </a:cubicBezTo>
                  <a:close/>
                </a:path>
              </a:pathLst>
            </a:custGeom>
            <a:solidFill>
              <a:srgbClr val="F7E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7" name="Imagen 6">
            <a:extLst>
              <a:ext uri="{FF2B5EF4-FFF2-40B4-BE49-F238E27FC236}">
                <a16:creationId xmlns:a16="http://schemas.microsoft.com/office/drawing/2014/main" id="{3CF058D3-A193-F159-8CD9-9936771A21AA}"/>
              </a:ext>
            </a:extLst>
          </p:cNvPr>
          <p:cNvPicPr>
            <a:picLocks noChangeAspect="1"/>
          </p:cNvPicPr>
          <p:nvPr/>
        </p:nvPicPr>
        <p:blipFill>
          <a:blip r:embed="rId4"/>
          <a:srcRect l="10646" t="5601" r="7818"/>
          <a:stretch/>
        </p:blipFill>
        <p:spPr>
          <a:xfrm>
            <a:off x="1677954" y="1346588"/>
            <a:ext cx="5318039" cy="2802560"/>
          </a:xfrm>
          <a:prstGeom prst="rect">
            <a:avLst/>
          </a:prstGeom>
        </p:spPr>
      </p:pic>
      <p:sp>
        <p:nvSpPr>
          <p:cNvPr id="9" name="CuadroTexto 8">
            <a:extLst>
              <a:ext uri="{FF2B5EF4-FFF2-40B4-BE49-F238E27FC236}">
                <a16:creationId xmlns:a16="http://schemas.microsoft.com/office/drawing/2014/main" id="{AF8B2D32-0E48-F53F-391E-C0FDC54192B7}"/>
              </a:ext>
            </a:extLst>
          </p:cNvPr>
          <p:cNvSpPr txBox="1"/>
          <p:nvPr/>
        </p:nvSpPr>
        <p:spPr>
          <a:xfrm>
            <a:off x="3235753" y="4478358"/>
            <a:ext cx="4679794" cy="375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Bef>
                <a:spcPts val="600"/>
              </a:spcBef>
              <a:buClr>
                <a:schemeClr val="accent1"/>
              </a:buClr>
              <a:buSzPts val="1800"/>
              <a:buFont typeface="Bellota Text"/>
              <a:buNone/>
              <a:defRPr sz="1600" b="1">
                <a:solidFill>
                  <a:schemeClr val="accent3">
                    <a:lumMod val="75000"/>
                  </a:schemeClr>
                </a:solidFill>
                <a:latin typeface="Satisfy" panose="020B0604020202020204" charset="0"/>
                <a:ea typeface="Bellota Text"/>
                <a:cs typeface="Bellota Text"/>
                <a:sym typeface="Bellota Text"/>
              </a:defRPr>
            </a:lvl1pPr>
            <a:lvl2pPr marL="914400" indent="-342900">
              <a:lnSpc>
                <a:spcPct val="115000"/>
              </a:lnSpc>
              <a:buClr>
                <a:schemeClr val="accent4"/>
              </a:buClr>
              <a:buSzPts val="1800"/>
              <a:buFont typeface="Bellota Text"/>
              <a:buChar char="⋆"/>
              <a:defRPr sz="1800">
                <a:solidFill>
                  <a:schemeClr val="dk1"/>
                </a:solidFill>
                <a:latin typeface="Bellota Text"/>
                <a:ea typeface="Bellota Text"/>
                <a:cs typeface="Bellota Text"/>
                <a:sym typeface="Bellota Text"/>
              </a:defRPr>
            </a:lvl2pPr>
            <a:lvl3pPr marL="1371600" indent="-342900">
              <a:lnSpc>
                <a:spcPct val="115000"/>
              </a:lnSpc>
              <a:buClr>
                <a:schemeClr val="dk2"/>
              </a:buClr>
              <a:buSzPts val="1800"/>
              <a:buFont typeface="Bellota Text"/>
              <a:buChar char="⋆"/>
              <a:defRPr sz="1800">
                <a:solidFill>
                  <a:schemeClr val="dk1"/>
                </a:solidFill>
                <a:latin typeface="Bellota Text"/>
                <a:ea typeface="Bellota Text"/>
                <a:cs typeface="Bellota Text"/>
                <a:sym typeface="Bellota Text"/>
              </a:defRPr>
            </a:lvl3pPr>
            <a:lvl4pPr marL="1828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4pPr>
            <a:lvl5pPr marL="22860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5pPr>
            <a:lvl6pPr marL="27432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6pPr>
            <a:lvl7pPr marL="32004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7pPr>
            <a:lvl8pPr marL="36576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8pPr>
            <a:lvl9pPr marL="4114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9pPr>
          </a:lstStyle>
          <a:p>
            <a:r>
              <a:rPr lang="es-ES" dirty="0">
                <a:latin typeface="Sabon Next LT" panose="020B0502040204020203" pitchFamily="2" charset="0"/>
                <a:cs typeface="Sabon Next LT" panose="020B0502040204020203" pitchFamily="2" charset="0"/>
              </a:rPr>
              <a:t>https://solutionsgeek.es/</a:t>
            </a:r>
          </a:p>
        </p:txBody>
      </p:sp>
      <p:sp>
        <p:nvSpPr>
          <p:cNvPr id="10" name="Google Shape;357;p17">
            <a:extLst>
              <a:ext uri="{FF2B5EF4-FFF2-40B4-BE49-F238E27FC236}">
                <a16:creationId xmlns:a16="http://schemas.microsoft.com/office/drawing/2014/main" id="{C2EAE6E5-A91E-B931-7781-73A3C2076787}"/>
              </a:ext>
            </a:extLst>
          </p:cNvPr>
          <p:cNvSpPr txBox="1">
            <a:spLocks/>
          </p:cNvSpPr>
          <p:nvPr/>
        </p:nvSpPr>
        <p:spPr>
          <a:xfrm>
            <a:off x="340698" y="4053212"/>
            <a:ext cx="2647828" cy="743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ellota Text"/>
              <a:buChar char="⋆"/>
              <a:defRPr sz="1800" b="0" i="0" u="none" strike="noStrike" cap="none">
                <a:solidFill>
                  <a:schemeClr val="dk1"/>
                </a:solidFill>
                <a:latin typeface="Bellota Text"/>
                <a:ea typeface="Bellota Text"/>
                <a:cs typeface="Bellota Text"/>
                <a:sym typeface="Bellota Text"/>
              </a:defRPr>
            </a:lvl1pPr>
            <a:lvl2pPr marL="914400" marR="0" lvl="1" indent="-342900" algn="l" rtl="0">
              <a:lnSpc>
                <a:spcPct val="115000"/>
              </a:lnSpc>
              <a:spcBef>
                <a:spcPts val="0"/>
              </a:spcBef>
              <a:spcAft>
                <a:spcPts val="0"/>
              </a:spcAft>
              <a:buClr>
                <a:schemeClr val="accent4"/>
              </a:buClr>
              <a:buSzPts val="1800"/>
              <a:buFont typeface="Bellota Text"/>
              <a:buChar char="⋆"/>
              <a:defRPr sz="1800" b="0" i="0" u="none" strike="noStrike" cap="none">
                <a:solidFill>
                  <a:schemeClr val="dk1"/>
                </a:solidFill>
                <a:latin typeface="Bellota Text"/>
                <a:ea typeface="Bellota Text"/>
                <a:cs typeface="Bellota Text"/>
                <a:sym typeface="Bellota Text"/>
              </a:defRPr>
            </a:lvl2pPr>
            <a:lvl3pPr marL="1371600" marR="0" lvl="2" indent="-342900" algn="l" rtl="0">
              <a:lnSpc>
                <a:spcPct val="115000"/>
              </a:lnSpc>
              <a:spcBef>
                <a:spcPts val="0"/>
              </a:spcBef>
              <a:spcAft>
                <a:spcPts val="0"/>
              </a:spcAft>
              <a:buClr>
                <a:schemeClr val="dk2"/>
              </a:buClr>
              <a:buSzPts val="1800"/>
              <a:buFont typeface="Bellota Text"/>
              <a:buChar char="⋆"/>
              <a:defRPr sz="1800" b="0" i="0" u="none" strike="noStrike" cap="none">
                <a:solidFill>
                  <a:schemeClr val="dk1"/>
                </a:solidFill>
                <a:latin typeface="Bellota Text"/>
                <a:ea typeface="Bellota Text"/>
                <a:cs typeface="Bellota Text"/>
                <a:sym typeface="Bellota Text"/>
              </a:defRPr>
            </a:lvl3pPr>
            <a:lvl4pPr marL="1828800" marR="0" lvl="3"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4pPr>
            <a:lvl5pPr marL="2286000" marR="0" lvl="4"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5pPr>
            <a:lvl6pPr marL="2743200" marR="0" lvl="5"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6pPr>
            <a:lvl7pPr marL="3200400" marR="0" lvl="6"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7pPr>
            <a:lvl8pPr marL="3657600" marR="0" lvl="7"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8pPr>
            <a:lvl9pPr marL="4114800" marR="0" lvl="8"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9pPr>
          </a:lstStyle>
          <a:p>
            <a:pPr marL="0" indent="0" algn="ctr">
              <a:buFont typeface="Bellota Text"/>
              <a:buNone/>
            </a:pPr>
            <a:r>
              <a:rPr lang="es-ES" sz="1600" b="1">
                <a:solidFill>
                  <a:schemeClr val="accent3">
                    <a:lumMod val="75000"/>
                  </a:schemeClr>
                </a:solidFill>
                <a:latin typeface="Sabon Next LT" panose="020B0502040204020203" pitchFamily="2" charset="0"/>
                <a:cs typeface="Sabon Next LT" panose="020B0502040204020203" pitchFamily="2" charset="0"/>
                <a:sym typeface="Arial"/>
              </a:rPr>
              <a:t>Vicente Antonio Juan Magallanes Analista de datos</a:t>
            </a:r>
            <a:endParaRPr lang="es-ES" sz="1600" b="1" dirty="0">
              <a:solidFill>
                <a:schemeClr val="accent3">
                  <a:lumMod val="75000"/>
                </a:schemeClr>
              </a:solidFill>
              <a:latin typeface="Sabon Next LT" panose="020B0502040204020203" pitchFamily="2" charset="0"/>
              <a:cs typeface="Sabon Next LT" panose="020B0502040204020203" pitchFamily="2" charset="0"/>
              <a:sym typeface="Arial"/>
            </a:endParaRPr>
          </a:p>
        </p:txBody>
      </p:sp>
    </p:spTree>
    <p:extLst>
      <p:ext uri="{BB962C8B-B14F-4D97-AF65-F5344CB8AC3E}">
        <p14:creationId xmlns:p14="http://schemas.microsoft.com/office/powerpoint/2010/main" val="3177319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981127" y="2336850"/>
            <a:ext cx="1980147" cy="2603041"/>
          </a:xfrm>
          <a:prstGeom prst="rect">
            <a:avLst/>
          </a:prstGeom>
        </p:spPr>
      </p:pic>
      <p:sp>
        <p:nvSpPr>
          <p:cNvPr id="356" name="Google Shape;356;p17"/>
          <p:cNvSpPr txBox="1">
            <a:spLocks noGrp="1"/>
          </p:cNvSpPr>
          <p:nvPr>
            <p:ph type="title"/>
          </p:nvPr>
        </p:nvSpPr>
        <p:spPr>
          <a:xfrm>
            <a:off x="1828187" y="431208"/>
            <a:ext cx="6087360" cy="884466"/>
          </a:xfrm>
          <a:prstGeom prst="rect">
            <a:avLst/>
          </a:prstGeom>
          <a:noFill/>
        </p:spPr>
        <p:txBody>
          <a:bodyPr spcFirstLastPara="1" wrap="square" lIns="91425" tIns="91425" rIns="91425" bIns="91425" anchor="b" anchorCtr="0">
            <a:noAutofit/>
          </a:bodyPr>
          <a:lstStyle/>
          <a:p>
            <a:pPr>
              <a:spcBef>
                <a:spcPts val="0"/>
              </a:spcBef>
            </a:pPr>
            <a:r>
              <a:rPr lang="es-ES" sz="3600" dirty="0">
                <a:solidFill>
                  <a:srgbClr val="FF0000"/>
                </a:solidFill>
                <a:latin typeface="Satisfy" panose="020B0604020202020204" charset="0"/>
              </a:rPr>
              <a:t>Donde encontrarme, YouTube</a:t>
            </a:r>
            <a:endParaRPr sz="3600" dirty="0">
              <a:solidFill>
                <a:srgbClr val="FF0000"/>
              </a:solidFill>
              <a:latin typeface="Satisfy" panose="020B0604020202020204" charset="0"/>
            </a:endParaRPr>
          </a:p>
        </p:txBody>
      </p:sp>
      <p:sp>
        <p:nvSpPr>
          <p:cNvPr id="359" name="Google Shape;359;p17"/>
          <p:cNvSpPr txBox="1">
            <a:spLocks noGrp="1"/>
          </p:cNvSpPr>
          <p:nvPr>
            <p:ph type="sldNum" idx="4294967295"/>
          </p:nvPr>
        </p:nvSpPr>
        <p:spPr>
          <a:xfrm>
            <a:off x="8579857" y="4715946"/>
            <a:ext cx="549275" cy="393700"/>
          </a:xfrm>
          <a:prstGeom prst="rect">
            <a:avLst/>
          </a:prstGeom>
        </p:spPr>
        <p:txBody>
          <a:bodyPr spcFirstLastPara="1" wrap="square" lIns="91425" tIns="91425" rIns="91425" bIns="91425" anchor="ctr" anchorCtr="0">
            <a:noAutofit/>
          </a:bodyPr>
          <a:lstStyle/>
          <a:p>
            <a:pPr algn="r"/>
            <a:fld id="{00000000-1234-1234-1234-123412341234}" type="slidenum">
              <a:rPr lang="en"/>
              <a:pPr algn="r"/>
              <a:t>6</a:t>
            </a:fld>
            <a:endParaRPr/>
          </a:p>
        </p:txBody>
      </p:sp>
      <p:sp>
        <p:nvSpPr>
          <p:cNvPr id="19" name="Freeform 6"/>
          <p:cNvSpPr>
            <a:spLocks/>
          </p:cNvSpPr>
          <p:nvPr/>
        </p:nvSpPr>
        <p:spPr bwMode="auto">
          <a:xfrm>
            <a:off x="2451409" y="3055365"/>
            <a:ext cx="45802" cy="35392"/>
          </a:xfrm>
          <a:custGeom>
            <a:avLst/>
            <a:gdLst>
              <a:gd name="T0" fmla="*/ 9 w 9"/>
              <a:gd name="T1" fmla="*/ 4 h 7"/>
              <a:gd name="T2" fmla="*/ 4 w 9"/>
              <a:gd name="T3" fmla="*/ 7 h 7"/>
              <a:gd name="T4" fmla="*/ 0 w 9"/>
              <a:gd name="T5" fmla="*/ 3 h 7"/>
              <a:gd name="T6" fmla="*/ 4 w 9"/>
              <a:gd name="T7" fmla="*/ 0 h 7"/>
              <a:gd name="T8" fmla="*/ 9 w 9"/>
              <a:gd name="T9" fmla="*/ 4 h 7"/>
            </a:gdLst>
            <a:ahLst/>
            <a:cxnLst>
              <a:cxn ang="0">
                <a:pos x="T0" y="T1"/>
              </a:cxn>
              <a:cxn ang="0">
                <a:pos x="T2" y="T3"/>
              </a:cxn>
              <a:cxn ang="0">
                <a:pos x="T4" y="T5"/>
              </a:cxn>
              <a:cxn ang="0">
                <a:pos x="T6" y="T7"/>
              </a:cxn>
              <a:cxn ang="0">
                <a:pos x="T8" y="T9"/>
              </a:cxn>
            </a:cxnLst>
            <a:rect l="0" t="0" r="r" b="b"/>
            <a:pathLst>
              <a:path w="9" h="7">
                <a:moveTo>
                  <a:pt x="9" y="4"/>
                </a:moveTo>
                <a:cubicBezTo>
                  <a:pt x="6" y="6"/>
                  <a:pt x="5" y="7"/>
                  <a:pt x="4" y="7"/>
                </a:cubicBezTo>
                <a:cubicBezTo>
                  <a:pt x="2" y="6"/>
                  <a:pt x="1" y="5"/>
                  <a:pt x="0" y="3"/>
                </a:cubicBezTo>
                <a:cubicBezTo>
                  <a:pt x="1" y="2"/>
                  <a:pt x="3" y="0"/>
                  <a:pt x="4" y="0"/>
                </a:cubicBezTo>
                <a:cubicBezTo>
                  <a:pt x="5" y="0"/>
                  <a:pt x="7" y="2"/>
                  <a:pt x="9" y="4"/>
                </a:cubicBezTo>
                <a:close/>
              </a:path>
            </a:pathLst>
          </a:custGeom>
          <a:solidFill>
            <a:srgbClr val="EDC7A0"/>
          </a:solidFill>
          <a:ln>
            <a:noFill/>
          </a:ln>
        </p:spPr>
        <p:txBody>
          <a:bodyPr vert="horz" wrap="square" lIns="68580" tIns="34290" rIns="68580" bIns="34290" numCol="1" anchor="t" anchorCtr="0" compatLnSpc="1">
            <a:prstTxWarp prst="textNoShape">
              <a:avLst/>
            </a:prstTxWarp>
          </a:bodyPr>
          <a:lstStyle/>
          <a:p>
            <a:endParaRPr lang="es-PE" sz="1350"/>
          </a:p>
        </p:txBody>
      </p:sp>
      <p:sp>
        <p:nvSpPr>
          <p:cNvPr id="8" name="Freeform 7"/>
          <p:cNvSpPr>
            <a:spLocks/>
          </p:cNvSpPr>
          <p:nvPr/>
        </p:nvSpPr>
        <p:spPr bwMode="auto">
          <a:xfrm>
            <a:off x="6743867" y="2818900"/>
            <a:ext cx="100013" cy="66675"/>
          </a:xfrm>
          <a:custGeom>
            <a:avLst/>
            <a:gdLst>
              <a:gd name="T0" fmla="*/ 0 w 9"/>
              <a:gd name="T1" fmla="*/ 6 h 6"/>
              <a:gd name="T2" fmla="*/ 4 w 9"/>
              <a:gd name="T3" fmla="*/ 4 h 6"/>
              <a:gd name="T4" fmla="*/ 5 w 9"/>
              <a:gd name="T5" fmla="*/ 3 h 6"/>
              <a:gd name="T6" fmla="*/ 4 w 9"/>
              <a:gd name="T7" fmla="*/ 2 h 6"/>
              <a:gd name="T8" fmla="*/ 7 w 9"/>
              <a:gd name="T9" fmla="*/ 0 h 6"/>
              <a:gd name="T10" fmla="*/ 9 w 9"/>
              <a:gd name="T11" fmla="*/ 1 h 6"/>
              <a:gd name="T12" fmla="*/ 8 w 9"/>
              <a:gd name="T13" fmla="*/ 3 h 6"/>
              <a:gd name="T14" fmla="*/ 0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6"/>
                </a:moveTo>
                <a:cubicBezTo>
                  <a:pt x="1" y="5"/>
                  <a:pt x="3" y="5"/>
                  <a:pt x="4" y="4"/>
                </a:cubicBezTo>
                <a:cubicBezTo>
                  <a:pt x="4" y="3"/>
                  <a:pt x="5" y="3"/>
                  <a:pt x="5" y="3"/>
                </a:cubicBezTo>
                <a:cubicBezTo>
                  <a:pt x="5" y="2"/>
                  <a:pt x="4" y="2"/>
                  <a:pt x="4" y="2"/>
                </a:cubicBezTo>
                <a:cubicBezTo>
                  <a:pt x="5" y="1"/>
                  <a:pt x="6" y="1"/>
                  <a:pt x="7" y="0"/>
                </a:cubicBezTo>
                <a:cubicBezTo>
                  <a:pt x="7" y="0"/>
                  <a:pt x="8" y="0"/>
                  <a:pt x="9" y="1"/>
                </a:cubicBezTo>
                <a:cubicBezTo>
                  <a:pt x="9" y="2"/>
                  <a:pt x="9" y="2"/>
                  <a:pt x="8" y="3"/>
                </a:cubicBezTo>
                <a:cubicBezTo>
                  <a:pt x="5" y="4"/>
                  <a:pt x="2" y="6"/>
                  <a:pt x="0" y="6"/>
                </a:cubicBezTo>
                <a:close/>
              </a:path>
            </a:pathLst>
          </a:custGeom>
          <a:solidFill>
            <a:srgbClr val="C33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41" name="Grupo 40">
            <a:extLst>
              <a:ext uri="{FF2B5EF4-FFF2-40B4-BE49-F238E27FC236}">
                <a16:creationId xmlns:a16="http://schemas.microsoft.com/office/drawing/2014/main" id="{FE1DFF78-93F0-4B0F-1D42-18164043ED8E}"/>
              </a:ext>
            </a:extLst>
          </p:cNvPr>
          <p:cNvGrpSpPr/>
          <p:nvPr/>
        </p:nvGrpSpPr>
        <p:grpSpPr>
          <a:xfrm>
            <a:off x="197823" y="479814"/>
            <a:ext cx="1408114" cy="1520824"/>
            <a:chOff x="376243" y="515764"/>
            <a:chExt cx="1408114" cy="1520824"/>
          </a:xfrm>
        </p:grpSpPr>
        <p:sp>
          <p:nvSpPr>
            <p:cNvPr id="3" name="Freeform 6">
              <a:extLst>
                <a:ext uri="{FF2B5EF4-FFF2-40B4-BE49-F238E27FC236}">
                  <a16:creationId xmlns:a16="http://schemas.microsoft.com/office/drawing/2014/main" id="{C053B61A-5C2E-9299-0366-4056F318CD7D}"/>
                </a:ext>
              </a:extLst>
            </p:cNvPr>
            <p:cNvSpPr>
              <a:spLocks/>
            </p:cNvSpPr>
            <p:nvPr/>
          </p:nvSpPr>
          <p:spPr bwMode="auto">
            <a:xfrm>
              <a:off x="441331" y="936451"/>
              <a:ext cx="1343026" cy="1100137"/>
            </a:xfrm>
            <a:custGeom>
              <a:avLst/>
              <a:gdLst>
                <a:gd name="T0" fmla="*/ 141 w 187"/>
                <a:gd name="T1" fmla="*/ 111 h 154"/>
                <a:gd name="T2" fmla="*/ 75 w 187"/>
                <a:gd name="T3" fmla="*/ 145 h 154"/>
                <a:gd name="T4" fmla="*/ 51 w 187"/>
                <a:gd name="T5" fmla="*/ 151 h 154"/>
                <a:gd name="T6" fmla="*/ 18 w 187"/>
                <a:gd name="T7" fmla="*/ 151 h 154"/>
                <a:gd name="T8" fmla="*/ 26 w 187"/>
                <a:gd name="T9" fmla="*/ 125 h 154"/>
                <a:gd name="T10" fmla="*/ 8 w 187"/>
                <a:gd name="T11" fmla="*/ 102 h 154"/>
                <a:gd name="T12" fmla="*/ 18 w 187"/>
                <a:gd name="T13" fmla="*/ 61 h 154"/>
                <a:gd name="T14" fmla="*/ 0 w 187"/>
                <a:gd name="T15" fmla="*/ 66 h 154"/>
                <a:gd name="T16" fmla="*/ 11 w 187"/>
                <a:gd name="T17" fmla="*/ 3 h 154"/>
                <a:gd name="T18" fmla="*/ 17 w 187"/>
                <a:gd name="T19" fmla="*/ 2 h 154"/>
                <a:gd name="T20" fmla="*/ 39 w 187"/>
                <a:gd name="T21" fmla="*/ 12 h 154"/>
                <a:gd name="T22" fmla="*/ 50 w 187"/>
                <a:gd name="T23" fmla="*/ 26 h 154"/>
                <a:gd name="T24" fmla="*/ 39 w 187"/>
                <a:gd name="T25" fmla="*/ 53 h 154"/>
                <a:gd name="T26" fmla="*/ 47 w 187"/>
                <a:gd name="T27" fmla="*/ 64 h 154"/>
                <a:gd name="T28" fmla="*/ 59 w 187"/>
                <a:gd name="T29" fmla="*/ 50 h 154"/>
                <a:gd name="T30" fmla="*/ 69 w 187"/>
                <a:gd name="T31" fmla="*/ 39 h 154"/>
                <a:gd name="T32" fmla="*/ 75 w 187"/>
                <a:gd name="T33" fmla="*/ 54 h 154"/>
                <a:gd name="T34" fmla="*/ 78 w 187"/>
                <a:gd name="T35" fmla="*/ 71 h 154"/>
                <a:gd name="T36" fmla="*/ 111 w 187"/>
                <a:gd name="T37" fmla="*/ 89 h 154"/>
                <a:gd name="T38" fmla="*/ 124 w 187"/>
                <a:gd name="T39" fmla="*/ 87 h 154"/>
                <a:gd name="T40" fmla="*/ 140 w 187"/>
                <a:gd name="T41" fmla="*/ 78 h 154"/>
                <a:gd name="T42" fmla="*/ 155 w 187"/>
                <a:gd name="T43" fmla="*/ 54 h 154"/>
                <a:gd name="T44" fmla="*/ 187 w 187"/>
                <a:gd name="T45" fmla="*/ 60 h 154"/>
                <a:gd name="T46" fmla="*/ 175 w 187"/>
                <a:gd name="T47" fmla="*/ 78 h 154"/>
                <a:gd name="T48" fmla="*/ 141 w 187"/>
                <a:gd name="T49"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54">
                  <a:moveTo>
                    <a:pt x="141" y="111"/>
                  </a:moveTo>
                  <a:cubicBezTo>
                    <a:pt x="120" y="124"/>
                    <a:pt x="99" y="137"/>
                    <a:pt x="75" y="145"/>
                  </a:cubicBezTo>
                  <a:cubicBezTo>
                    <a:pt x="69" y="154"/>
                    <a:pt x="60" y="153"/>
                    <a:pt x="51" y="151"/>
                  </a:cubicBezTo>
                  <a:cubicBezTo>
                    <a:pt x="40" y="151"/>
                    <a:pt x="30" y="151"/>
                    <a:pt x="18" y="151"/>
                  </a:cubicBezTo>
                  <a:cubicBezTo>
                    <a:pt x="21" y="141"/>
                    <a:pt x="24" y="133"/>
                    <a:pt x="26" y="125"/>
                  </a:cubicBezTo>
                  <a:cubicBezTo>
                    <a:pt x="32" y="103"/>
                    <a:pt x="30" y="101"/>
                    <a:pt x="8" y="102"/>
                  </a:cubicBezTo>
                  <a:cubicBezTo>
                    <a:pt x="13" y="89"/>
                    <a:pt x="21" y="76"/>
                    <a:pt x="18" y="61"/>
                  </a:cubicBezTo>
                  <a:cubicBezTo>
                    <a:pt x="11" y="60"/>
                    <a:pt x="7" y="68"/>
                    <a:pt x="0" y="66"/>
                  </a:cubicBezTo>
                  <a:cubicBezTo>
                    <a:pt x="5" y="45"/>
                    <a:pt x="9" y="24"/>
                    <a:pt x="11" y="3"/>
                  </a:cubicBezTo>
                  <a:cubicBezTo>
                    <a:pt x="13" y="1"/>
                    <a:pt x="16" y="0"/>
                    <a:pt x="17" y="2"/>
                  </a:cubicBezTo>
                  <a:cubicBezTo>
                    <a:pt x="22" y="9"/>
                    <a:pt x="25" y="20"/>
                    <a:pt x="39" y="12"/>
                  </a:cubicBezTo>
                  <a:cubicBezTo>
                    <a:pt x="43" y="9"/>
                    <a:pt x="49" y="19"/>
                    <a:pt x="50" y="26"/>
                  </a:cubicBezTo>
                  <a:cubicBezTo>
                    <a:pt x="53" y="37"/>
                    <a:pt x="51" y="47"/>
                    <a:pt x="39" y="53"/>
                  </a:cubicBezTo>
                  <a:cubicBezTo>
                    <a:pt x="30" y="65"/>
                    <a:pt x="41" y="63"/>
                    <a:pt x="47" y="64"/>
                  </a:cubicBezTo>
                  <a:cubicBezTo>
                    <a:pt x="55" y="63"/>
                    <a:pt x="56" y="55"/>
                    <a:pt x="59" y="50"/>
                  </a:cubicBezTo>
                  <a:cubicBezTo>
                    <a:pt x="61" y="45"/>
                    <a:pt x="63" y="38"/>
                    <a:pt x="69" y="39"/>
                  </a:cubicBezTo>
                  <a:cubicBezTo>
                    <a:pt x="76" y="40"/>
                    <a:pt x="75" y="48"/>
                    <a:pt x="75" y="54"/>
                  </a:cubicBezTo>
                  <a:cubicBezTo>
                    <a:pt x="76" y="60"/>
                    <a:pt x="76" y="66"/>
                    <a:pt x="78" y="71"/>
                  </a:cubicBezTo>
                  <a:cubicBezTo>
                    <a:pt x="84" y="94"/>
                    <a:pt x="88" y="96"/>
                    <a:pt x="111" y="89"/>
                  </a:cubicBezTo>
                  <a:cubicBezTo>
                    <a:pt x="115" y="88"/>
                    <a:pt x="120" y="86"/>
                    <a:pt x="124" y="87"/>
                  </a:cubicBezTo>
                  <a:cubicBezTo>
                    <a:pt x="132" y="88"/>
                    <a:pt x="138" y="86"/>
                    <a:pt x="140" y="78"/>
                  </a:cubicBezTo>
                  <a:cubicBezTo>
                    <a:pt x="145" y="70"/>
                    <a:pt x="151" y="63"/>
                    <a:pt x="155" y="54"/>
                  </a:cubicBezTo>
                  <a:cubicBezTo>
                    <a:pt x="165" y="56"/>
                    <a:pt x="175" y="58"/>
                    <a:pt x="187" y="60"/>
                  </a:cubicBezTo>
                  <a:cubicBezTo>
                    <a:pt x="182" y="67"/>
                    <a:pt x="178" y="72"/>
                    <a:pt x="175" y="78"/>
                  </a:cubicBezTo>
                  <a:cubicBezTo>
                    <a:pt x="168" y="93"/>
                    <a:pt x="156" y="105"/>
                    <a:pt x="141" y="111"/>
                  </a:cubicBezTo>
                  <a:close/>
                </a:path>
              </a:pathLst>
            </a:custGeom>
            <a:solidFill>
              <a:srgbClr val="126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sp>
          <p:nvSpPr>
            <p:cNvPr id="4" name="Freeform 9">
              <a:extLst>
                <a:ext uri="{FF2B5EF4-FFF2-40B4-BE49-F238E27FC236}">
                  <a16:creationId xmlns:a16="http://schemas.microsoft.com/office/drawing/2014/main" id="{AE159541-D54A-A600-A21A-428EDC1AC0AD}"/>
                </a:ext>
              </a:extLst>
            </p:cNvPr>
            <p:cNvSpPr>
              <a:spLocks/>
            </p:cNvSpPr>
            <p:nvPr/>
          </p:nvSpPr>
          <p:spPr bwMode="auto">
            <a:xfrm>
              <a:off x="519118" y="679276"/>
              <a:ext cx="949325" cy="800100"/>
            </a:xfrm>
            <a:custGeom>
              <a:avLst/>
              <a:gdLst>
                <a:gd name="T0" fmla="*/ 23 w 132"/>
                <a:gd name="T1" fmla="*/ 86 h 112"/>
                <a:gd name="T2" fmla="*/ 27 w 132"/>
                <a:gd name="T3" fmla="*/ 50 h 112"/>
                <a:gd name="T4" fmla="*/ 21 w 132"/>
                <a:gd name="T5" fmla="*/ 56 h 112"/>
                <a:gd name="T6" fmla="*/ 11 w 132"/>
                <a:gd name="T7" fmla="*/ 65 h 112"/>
                <a:gd name="T8" fmla="*/ 8 w 132"/>
                <a:gd name="T9" fmla="*/ 53 h 112"/>
                <a:gd name="T10" fmla="*/ 0 w 132"/>
                <a:gd name="T11" fmla="*/ 39 h 112"/>
                <a:gd name="T12" fmla="*/ 3 w 132"/>
                <a:gd name="T13" fmla="*/ 14 h 112"/>
                <a:gd name="T14" fmla="*/ 8 w 132"/>
                <a:gd name="T15" fmla="*/ 1 h 112"/>
                <a:gd name="T16" fmla="*/ 16 w 132"/>
                <a:gd name="T17" fmla="*/ 3 h 112"/>
                <a:gd name="T18" fmla="*/ 109 w 132"/>
                <a:gd name="T19" fmla="*/ 37 h 112"/>
                <a:gd name="T20" fmla="*/ 90 w 132"/>
                <a:gd name="T21" fmla="*/ 49 h 112"/>
                <a:gd name="T22" fmla="*/ 131 w 132"/>
                <a:gd name="T23" fmla="*/ 52 h 112"/>
                <a:gd name="T24" fmla="*/ 120 w 132"/>
                <a:gd name="T25" fmla="*/ 71 h 112"/>
                <a:gd name="T26" fmla="*/ 105 w 132"/>
                <a:gd name="T27" fmla="*/ 67 h 112"/>
                <a:gd name="T28" fmla="*/ 79 w 132"/>
                <a:gd name="T29" fmla="*/ 58 h 112"/>
                <a:gd name="T30" fmla="*/ 72 w 132"/>
                <a:gd name="T31" fmla="*/ 48 h 112"/>
                <a:gd name="T32" fmla="*/ 69 w 132"/>
                <a:gd name="T33" fmla="*/ 40 h 112"/>
                <a:gd name="T34" fmla="*/ 64 w 132"/>
                <a:gd name="T35" fmla="*/ 38 h 112"/>
                <a:gd name="T36" fmla="*/ 47 w 132"/>
                <a:gd name="T37" fmla="*/ 41 h 112"/>
                <a:gd name="T38" fmla="*/ 58 w 132"/>
                <a:gd name="T39" fmla="*/ 54 h 112"/>
                <a:gd name="T40" fmla="*/ 72 w 132"/>
                <a:gd name="T41" fmla="*/ 88 h 112"/>
                <a:gd name="T42" fmla="*/ 67 w 132"/>
                <a:gd name="T43" fmla="*/ 104 h 112"/>
                <a:gd name="T44" fmla="*/ 63 w 132"/>
                <a:gd name="T45" fmla="*/ 108 h 112"/>
                <a:gd name="T46" fmla="*/ 58 w 132"/>
                <a:gd name="T47" fmla="*/ 77 h 112"/>
                <a:gd name="T48" fmla="*/ 45 w 132"/>
                <a:gd name="T49" fmla="*/ 105 h 112"/>
                <a:gd name="T50" fmla="*/ 35 w 132"/>
                <a:gd name="T51" fmla="*/ 102 h 112"/>
                <a:gd name="T52" fmla="*/ 23 w 132"/>
                <a:gd name="T5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12">
                  <a:moveTo>
                    <a:pt x="23" y="86"/>
                  </a:moveTo>
                  <a:cubicBezTo>
                    <a:pt x="40" y="76"/>
                    <a:pt x="40" y="70"/>
                    <a:pt x="27" y="50"/>
                  </a:cubicBezTo>
                  <a:cubicBezTo>
                    <a:pt x="23" y="50"/>
                    <a:pt x="23" y="54"/>
                    <a:pt x="21" y="56"/>
                  </a:cubicBezTo>
                  <a:cubicBezTo>
                    <a:pt x="18" y="60"/>
                    <a:pt x="17" y="66"/>
                    <a:pt x="11" y="65"/>
                  </a:cubicBezTo>
                  <a:cubicBezTo>
                    <a:pt x="5" y="63"/>
                    <a:pt x="8" y="57"/>
                    <a:pt x="8" y="53"/>
                  </a:cubicBezTo>
                  <a:cubicBezTo>
                    <a:pt x="7" y="47"/>
                    <a:pt x="9" y="40"/>
                    <a:pt x="0" y="39"/>
                  </a:cubicBezTo>
                  <a:cubicBezTo>
                    <a:pt x="1" y="31"/>
                    <a:pt x="2" y="23"/>
                    <a:pt x="3" y="14"/>
                  </a:cubicBezTo>
                  <a:cubicBezTo>
                    <a:pt x="0" y="8"/>
                    <a:pt x="3" y="4"/>
                    <a:pt x="8" y="1"/>
                  </a:cubicBezTo>
                  <a:cubicBezTo>
                    <a:pt x="11" y="0"/>
                    <a:pt x="14" y="0"/>
                    <a:pt x="16" y="3"/>
                  </a:cubicBezTo>
                  <a:cubicBezTo>
                    <a:pt x="43" y="25"/>
                    <a:pt x="76" y="29"/>
                    <a:pt x="109" y="37"/>
                  </a:cubicBezTo>
                  <a:cubicBezTo>
                    <a:pt x="107" y="47"/>
                    <a:pt x="97" y="45"/>
                    <a:pt x="90" y="49"/>
                  </a:cubicBezTo>
                  <a:cubicBezTo>
                    <a:pt x="103" y="58"/>
                    <a:pt x="117" y="54"/>
                    <a:pt x="131" y="52"/>
                  </a:cubicBezTo>
                  <a:cubicBezTo>
                    <a:pt x="132" y="61"/>
                    <a:pt x="126" y="66"/>
                    <a:pt x="120" y="71"/>
                  </a:cubicBezTo>
                  <a:cubicBezTo>
                    <a:pt x="115" y="71"/>
                    <a:pt x="110" y="68"/>
                    <a:pt x="105" y="67"/>
                  </a:cubicBezTo>
                  <a:cubicBezTo>
                    <a:pt x="96" y="64"/>
                    <a:pt x="87" y="62"/>
                    <a:pt x="79" y="58"/>
                  </a:cubicBezTo>
                  <a:cubicBezTo>
                    <a:pt x="74" y="56"/>
                    <a:pt x="69" y="51"/>
                    <a:pt x="72" y="48"/>
                  </a:cubicBezTo>
                  <a:cubicBezTo>
                    <a:pt x="84" y="39"/>
                    <a:pt x="71" y="42"/>
                    <a:pt x="69" y="40"/>
                  </a:cubicBezTo>
                  <a:cubicBezTo>
                    <a:pt x="67" y="39"/>
                    <a:pt x="65" y="38"/>
                    <a:pt x="64" y="38"/>
                  </a:cubicBezTo>
                  <a:cubicBezTo>
                    <a:pt x="57" y="36"/>
                    <a:pt x="50" y="33"/>
                    <a:pt x="47" y="41"/>
                  </a:cubicBezTo>
                  <a:cubicBezTo>
                    <a:pt x="44" y="50"/>
                    <a:pt x="51" y="51"/>
                    <a:pt x="58" y="54"/>
                  </a:cubicBezTo>
                  <a:cubicBezTo>
                    <a:pt x="72" y="60"/>
                    <a:pt x="71" y="75"/>
                    <a:pt x="72" y="88"/>
                  </a:cubicBezTo>
                  <a:cubicBezTo>
                    <a:pt x="71" y="94"/>
                    <a:pt x="69" y="99"/>
                    <a:pt x="67" y="104"/>
                  </a:cubicBezTo>
                  <a:cubicBezTo>
                    <a:pt x="66" y="106"/>
                    <a:pt x="64" y="107"/>
                    <a:pt x="63" y="108"/>
                  </a:cubicBezTo>
                  <a:cubicBezTo>
                    <a:pt x="56" y="99"/>
                    <a:pt x="62" y="88"/>
                    <a:pt x="58" y="77"/>
                  </a:cubicBezTo>
                  <a:cubicBezTo>
                    <a:pt x="50" y="85"/>
                    <a:pt x="50" y="97"/>
                    <a:pt x="45" y="105"/>
                  </a:cubicBezTo>
                  <a:cubicBezTo>
                    <a:pt x="39" y="112"/>
                    <a:pt x="37" y="110"/>
                    <a:pt x="35" y="102"/>
                  </a:cubicBezTo>
                  <a:cubicBezTo>
                    <a:pt x="31" y="97"/>
                    <a:pt x="26" y="92"/>
                    <a:pt x="23" y="86"/>
                  </a:cubicBezTo>
                  <a:close/>
                </a:path>
              </a:pathLst>
            </a:custGeom>
            <a:solidFill>
              <a:srgbClr val="15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11">
              <a:extLst>
                <a:ext uri="{FF2B5EF4-FFF2-40B4-BE49-F238E27FC236}">
                  <a16:creationId xmlns:a16="http://schemas.microsoft.com/office/drawing/2014/main" id="{D8988C4C-5F94-10E4-79F6-6C0AE44DEBE5}"/>
                </a:ext>
              </a:extLst>
            </p:cNvPr>
            <p:cNvSpPr>
              <a:spLocks/>
            </p:cNvSpPr>
            <p:nvPr/>
          </p:nvSpPr>
          <p:spPr bwMode="auto">
            <a:xfrm>
              <a:off x="971556" y="1085676"/>
              <a:ext cx="639763" cy="593725"/>
            </a:xfrm>
            <a:custGeom>
              <a:avLst/>
              <a:gdLst>
                <a:gd name="T0" fmla="*/ 53 w 89"/>
                <a:gd name="T1" fmla="*/ 70 h 83"/>
                <a:gd name="T2" fmla="*/ 37 w 89"/>
                <a:gd name="T3" fmla="*/ 73 h 83"/>
                <a:gd name="T4" fmla="*/ 0 w 89"/>
                <a:gd name="T5" fmla="*/ 51 h 83"/>
                <a:gd name="T6" fmla="*/ 1 w 89"/>
                <a:gd name="T7" fmla="*/ 50 h 83"/>
                <a:gd name="T8" fmla="*/ 14 w 89"/>
                <a:gd name="T9" fmla="*/ 44 h 83"/>
                <a:gd name="T10" fmla="*/ 14 w 89"/>
                <a:gd name="T11" fmla="*/ 32 h 83"/>
                <a:gd name="T12" fmla="*/ 17 w 89"/>
                <a:gd name="T13" fmla="*/ 6 h 83"/>
                <a:gd name="T14" fmla="*/ 42 w 89"/>
                <a:gd name="T15" fmla="*/ 12 h 83"/>
                <a:gd name="T16" fmla="*/ 57 w 89"/>
                <a:gd name="T17" fmla="*/ 17 h 83"/>
                <a:gd name="T18" fmla="*/ 81 w 89"/>
                <a:gd name="T19" fmla="*/ 33 h 83"/>
                <a:gd name="T20" fmla="*/ 69 w 89"/>
                <a:gd name="T21" fmla="*/ 58 h 83"/>
                <a:gd name="T22" fmla="*/ 53 w 89"/>
                <a:gd name="T23"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83">
                  <a:moveTo>
                    <a:pt x="53" y="70"/>
                  </a:moveTo>
                  <a:cubicBezTo>
                    <a:pt x="47" y="70"/>
                    <a:pt x="42" y="71"/>
                    <a:pt x="37" y="73"/>
                  </a:cubicBezTo>
                  <a:cubicBezTo>
                    <a:pt x="13" y="83"/>
                    <a:pt x="4" y="77"/>
                    <a:pt x="0" y="51"/>
                  </a:cubicBezTo>
                  <a:cubicBezTo>
                    <a:pt x="0" y="51"/>
                    <a:pt x="1" y="50"/>
                    <a:pt x="1" y="50"/>
                  </a:cubicBezTo>
                  <a:cubicBezTo>
                    <a:pt x="5" y="47"/>
                    <a:pt x="10" y="48"/>
                    <a:pt x="14" y="44"/>
                  </a:cubicBezTo>
                  <a:cubicBezTo>
                    <a:pt x="16" y="40"/>
                    <a:pt x="14" y="36"/>
                    <a:pt x="14" y="32"/>
                  </a:cubicBezTo>
                  <a:cubicBezTo>
                    <a:pt x="12" y="23"/>
                    <a:pt x="9" y="12"/>
                    <a:pt x="17" y="6"/>
                  </a:cubicBezTo>
                  <a:cubicBezTo>
                    <a:pt x="25" y="0"/>
                    <a:pt x="34" y="7"/>
                    <a:pt x="42" y="12"/>
                  </a:cubicBezTo>
                  <a:cubicBezTo>
                    <a:pt x="46" y="15"/>
                    <a:pt x="52" y="15"/>
                    <a:pt x="57" y="17"/>
                  </a:cubicBezTo>
                  <a:cubicBezTo>
                    <a:pt x="63" y="25"/>
                    <a:pt x="73" y="28"/>
                    <a:pt x="81" y="33"/>
                  </a:cubicBezTo>
                  <a:cubicBezTo>
                    <a:pt x="89" y="47"/>
                    <a:pt x="73" y="50"/>
                    <a:pt x="69" y="58"/>
                  </a:cubicBezTo>
                  <a:cubicBezTo>
                    <a:pt x="62" y="60"/>
                    <a:pt x="56" y="63"/>
                    <a:pt x="53" y="70"/>
                  </a:cubicBezTo>
                  <a:close/>
                </a:path>
              </a:pathLst>
            </a:custGeom>
            <a:solidFill>
              <a:srgbClr val="148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23">
              <a:extLst>
                <a:ext uri="{FF2B5EF4-FFF2-40B4-BE49-F238E27FC236}">
                  <a16:creationId xmlns:a16="http://schemas.microsoft.com/office/drawing/2014/main" id="{1B9A29A2-0E40-2777-5FC9-E9E312B8E2EC}"/>
                </a:ext>
              </a:extLst>
            </p:cNvPr>
            <p:cNvSpPr>
              <a:spLocks/>
            </p:cNvSpPr>
            <p:nvPr/>
          </p:nvSpPr>
          <p:spPr bwMode="auto">
            <a:xfrm>
              <a:off x="376243" y="530051"/>
              <a:ext cx="207963" cy="249237"/>
            </a:xfrm>
            <a:custGeom>
              <a:avLst/>
              <a:gdLst>
                <a:gd name="T0" fmla="*/ 28 w 29"/>
                <a:gd name="T1" fmla="*/ 24 h 35"/>
                <a:gd name="T2" fmla="*/ 23 w 29"/>
                <a:gd name="T3" fmla="*/ 35 h 35"/>
                <a:gd name="T4" fmla="*/ 8 w 29"/>
                <a:gd name="T5" fmla="*/ 21 h 35"/>
                <a:gd name="T6" fmla="*/ 15 w 29"/>
                <a:gd name="T7" fmla="*/ 0 h 35"/>
                <a:gd name="T8" fmla="*/ 28 w 29"/>
                <a:gd name="T9" fmla="*/ 24 h 35"/>
              </a:gdLst>
              <a:ahLst/>
              <a:cxnLst>
                <a:cxn ang="0">
                  <a:pos x="T0" y="T1"/>
                </a:cxn>
                <a:cxn ang="0">
                  <a:pos x="T2" y="T3"/>
                </a:cxn>
                <a:cxn ang="0">
                  <a:pos x="T4" y="T5"/>
                </a:cxn>
                <a:cxn ang="0">
                  <a:pos x="T6" y="T7"/>
                </a:cxn>
                <a:cxn ang="0">
                  <a:pos x="T8" y="T9"/>
                </a:cxn>
              </a:cxnLst>
              <a:rect l="0" t="0" r="r" b="b"/>
              <a:pathLst>
                <a:path w="29" h="35">
                  <a:moveTo>
                    <a:pt x="28" y="24"/>
                  </a:moveTo>
                  <a:cubicBezTo>
                    <a:pt x="26" y="27"/>
                    <a:pt x="25" y="31"/>
                    <a:pt x="23" y="35"/>
                  </a:cubicBezTo>
                  <a:cubicBezTo>
                    <a:pt x="16" y="33"/>
                    <a:pt x="14" y="26"/>
                    <a:pt x="8" y="21"/>
                  </a:cubicBezTo>
                  <a:cubicBezTo>
                    <a:pt x="0" y="14"/>
                    <a:pt x="14" y="8"/>
                    <a:pt x="15" y="0"/>
                  </a:cubicBezTo>
                  <a:cubicBezTo>
                    <a:pt x="19" y="8"/>
                    <a:pt x="29" y="13"/>
                    <a:pt x="28" y="24"/>
                  </a:cubicBezTo>
                  <a:close/>
                </a:path>
              </a:pathLst>
            </a:custGeom>
            <a:solidFill>
              <a:srgbClr val="E42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Freeform 24">
              <a:extLst>
                <a:ext uri="{FF2B5EF4-FFF2-40B4-BE49-F238E27FC236}">
                  <a16:creationId xmlns:a16="http://schemas.microsoft.com/office/drawing/2014/main" id="{7392D3F3-029F-9562-FE98-3E122E8D0616}"/>
                </a:ext>
              </a:extLst>
            </p:cNvPr>
            <p:cNvSpPr>
              <a:spLocks/>
            </p:cNvSpPr>
            <p:nvPr/>
          </p:nvSpPr>
          <p:spPr bwMode="auto">
            <a:xfrm>
              <a:off x="476256" y="515764"/>
              <a:ext cx="165100" cy="184150"/>
            </a:xfrm>
            <a:custGeom>
              <a:avLst/>
              <a:gdLst>
                <a:gd name="T0" fmla="*/ 14 w 23"/>
                <a:gd name="T1" fmla="*/ 26 h 26"/>
                <a:gd name="T2" fmla="*/ 1 w 23"/>
                <a:gd name="T3" fmla="*/ 2 h 26"/>
                <a:gd name="T4" fmla="*/ 22 w 23"/>
                <a:gd name="T5" fmla="*/ 26 h 26"/>
                <a:gd name="T6" fmla="*/ 14 w 23"/>
                <a:gd name="T7" fmla="*/ 26 h 26"/>
              </a:gdLst>
              <a:ahLst/>
              <a:cxnLst>
                <a:cxn ang="0">
                  <a:pos x="T0" y="T1"/>
                </a:cxn>
                <a:cxn ang="0">
                  <a:pos x="T2" y="T3"/>
                </a:cxn>
                <a:cxn ang="0">
                  <a:pos x="T4" y="T5"/>
                </a:cxn>
                <a:cxn ang="0">
                  <a:pos x="T6" y="T7"/>
                </a:cxn>
              </a:cxnLst>
              <a:rect l="0" t="0" r="r" b="b"/>
              <a:pathLst>
                <a:path w="23" h="26">
                  <a:moveTo>
                    <a:pt x="14" y="26"/>
                  </a:moveTo>
                  <a:cubicBezTo>
                    <a:pt x="10" y="18"/>
                    <a:pt x="0" y="13"/>
                    <a:pt x="1" y="2"/>
                  </a:cubicBezTo>
                  <a:cubicBezTo>
                    <a:pt x="20" y="0"/>
                    <a:pt x="23" y="12"/>
                    <a:pt x="22" y="26"/>
                  </a:cubicBezTo>
                  <a:cubicBezTo>
                    <a:pt x="20" y="26"/>
                    <a:pt x="17" y="26"/>
                    <a:pt x="14" y="26"/>
                  </a:cubicBezTo>
                  <a:close/>
                </a:path>
              </a:pathLst>
            </a:custGeom>
            <a:solidFill>
              <a:srgbClr val="E83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25">
              <a:extLst>
                <a:ext uri="{FF2B5EF4-FFF2-40B4-BE49-F238E27FC236}">
                  <a16:creationId xmlns:a16="http://schemas.microsoft.com/office/drawing/2014/main" id="{965983BD-44D7-E944-8829-8574B05665C8}"/>
                </a:ext>
              </a:extLst>
            </p:cNvPr>
            <p:cNvSpPr>
              <a:spLocks/>
            </p:cNvSpPr>
            <p:nvPr/>
          </p:nvSpPr>
          <p:spPr bwMode="auto">
            <a:xfrm>
              <a:off x="1230318" y="1122189"/>
              <a:ext cx="150813" cy="120650"/>
            </a:xfrm>
            <a:custGeom>
              <a:avLst/>
              <a:gdLst>
                <a:gd name="T0" fmla="*/ 21 w 21"/>
                <a:gd name="T1" fmla="*/ 12 h 17"/>
                <a:gd name="T2" fmla="*/ 5 w 21"/>
                <a:gd name="T3" fmla="*/ 13 h 17"/>
                <a:gd name="T4" fmla="*/ 9 w 21"/>
                <a:gd name="T5" fmla="*/ 1 h 17"/>
                <a:gd name="T6" fmla="*/ 21 w 21"/>
                <a:gd name="T7" fmla="*/ 9 h 17"/>
                <a:gd name="T8" fmla="*/ 21 w 21"/>
                <a:gd name="T9" fmla="*/ 12 h 17"/>
              </a:gdLst>
              <a:ahLst/>
              <a:cxnLst>
                <a:cxn ang="0">
                  <a:pos x="T0" y="T1"/>
                </a:cxn>
                <a:cxn ang="0">
                  <a:pos x="T2" y="T3"/>
                </a:cxn>
                <a:cxn ang="0">
                  <a:pos x="T4" y="T5"/>
                </a:cxn>
                <a:cxn ang="0">
                  <a:pos x="T6" y="T7"/>
                </a:cxn>
                <a:cxn ang="0">
                  <a:pos x="T8" y="T9"/>
                </a:cxn>
              </a:cxnLst>
              <a:rect l="0" t="0" r="r" b="b"/>
              <a:pathLst>
                <a:path w="21" h="17">
                  <a:moveTo>
                    <a:pt x="21" y="12"/>
                  </a:moveTo>
                  <a:cubicBezTo>
                    <a:pt x="16" y="16"/>
                    <a:pt x="10" y="17"/>
                    <a:pt x="5" y="13"/>
                  </a:cubicBezTo>
                  <a:cubicBezTo>
                    <a:pt x="0" y="6"/>
                    <a:pt x="5" y="4"/>
                    <a:pt x="9" y="1"/>
                  </a:cubicBezTo>
                  <a:cubicBezTo>
                    <a:pt x="16" y="0"/>
                    <a:pt x="19" y="4"/>
                    <a:pt x="21" y="9"/>
                  </a:cubicBezTo>
                  <a:cubicBezTo>
                    <a:pt x="21" y="10"/>
                    <a:pt x="21" y="11"/>
                    <a:pt x="21" y="12"/>
                  </a:cubicBezTo>
                  <a:close/>
                </a:path>
              </a:pathLst>
            </a:custGeom>
            <a:solidFill>
              <a:srgbClr val="CDD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32">
              <a:extLst>
                <a:ext uri="{FF2B5EF4-FFF2-40B4-BE49-F238E27FC236}">
                  <a16:creationId xmlns:a16="http://schemas.microsoft.com/office/drawing/2014/main" id="{F2D8DC34-EE0E-898C-5B46-4CE9A16E46B2}"/>
                </a:ext>
              </a:extLst>
            </p:cNvPr>
            <p:cNvSpPr>
              <a:spLocks/>
            </p:cNvSpPr>
            <p:nvPr/>
          </p:nvSpPr>
          <p:spPr bwMode="auto">
            <a:xfrm>
              <a:off x="771531" y="1693689"/>
              <a:ext cx="171450" cy="185737"/>
            </a:xfrm>
            <a:custGeom>
              <a:avLst/>
              <a:gdLst>
                <a:gd name="T0" fmla="*/ 12 w 24"/>
                <a:gd name="T1" fmla="*/ 0 h 26"/>
                <a:gd name="T2" fmla="*/ 23 w 24"/>
                <a:gd name="T3" fmla="*/ 14 h 26"/>
                <a:gd name="T4" fmla="*/ 10 w 24"/>
                <a:gd name="T5" fmla="*/ 25 h 26"/>
                <a:gd name="T6" fmla="*/ 0 w 24"/>
                <a:gd name="T7" fmla="*/ 12 h 26"/>
                <a:gd name="T8" fmla="*/ 12 w 24"/>
                <a:gd name="T9" fmla="*/ 0 h 26"/>
              </a:gdLst>
              <a:ahLst/>
              <a:cxnLst>
                <a:cxn ang="0">
                  <a:pos x="T0" y="T1"/>
                </a:cxn>
                <a:cxn ang="0">
                  <a:pos x="T2" y="T3"/>
                </a:cxn>
                <a:cxn ang="0">
                  <a:pos x="T4" y="T5"/>
                </a:cxn>
                <a:cxn ang="0">
                  <a:pos x="T6" y="T7"/>
                </a:cxn>
                <a:cxn ang="0">
                  <a:pos x="T8" y="T9"/>
                </a:cxn>
              </a:cxnLst>
              <a:rect l="0" t="0" r="r" b="b"/>
              <a:pathLst>
                <a:path w="24" h="26">
                  <a:moveTo>
                    <a:pt x="12" y="0"/>
                  </a:moveTo>
                  <a:cubicBezTo>
                    <a:pt x="20" y="1"/>
                    <a:pt x="24" y="7"/>
                    <a:pt x="23" y="14"/>
                  </a:cubicBezTo>
                  <a:cubicBezTo>
                    <a:pt x="22" y="20"/>
                    <a:pt x="18" y="26"/>
                    <a:pt x="10" y="25"/>
                  </a:cubicBezTo>
                  <a:cubicBezTo>
                    <a:pt x="3" y="24"/>
                    <a:pt x="0" y="19"/>
                    <a:pt x="0" y="12"/>
                  </a:cubicBezTo>
                  <a:cubicBezTo>
                    <a:pt x="0" y="4"/>
                    <a:pt x="5" y="1"/>
                    <a:pt x="12" y="0"/>
                  </a:cubicBezTo>
                  <a:close/>
                </a:path>
              </a:pathLst>
            </a:custGeom>
            <a:solidFill>
              <a:srgbClr val="F8E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33">
              <a:extLst>
                <a:ext uri="{FF2B5EF4-FFF2-40B4-BE49-F238E27FC236}">
                  <a16:creationId xmlns:a16="http://schemas.microsoft.com/office/drawing/2014/main" id="{C69B083C-2E6B-7E49-6B69-9DE9313D6918}"/>
                </a:ext>
              </a:extLst>
            </p:cNvPr>
            <p:cNvSpPr>
              <a:spLocks/>
            </p:cNvSpPr>
            <p:nvPr/>
          </p:nvSpPr>
          <p:spPr bwMode="auto">
            <a:xfrm>
              <a:off x="620718" y="1293639"/>
              <a:ext cx="165100" cy="157162"/>
            </a:xfrm>
            <a:custGeom>
              <a:avLst/>
              <a:gdLst>
                <a:gd name="T0" fmla="*/ 9 w 23"/>
                <a:gd name="T1" fmla="*/ 0 h 22"/>
                <a:gd name="T2" fmla="*/ 21 w 23"/>
                <a:gd name="T3" fmla="*/ 16 h 22"/>
                <a:gd name="T4" fmla="*/ 4 w 23"/>
                <a:gd name="T5" fmla="*/ 14 h 22"/>
                <a:gd name="T6" fmla="*/ 9 w 23"/>
                <a:gd name="T7" fmla="*/ 0 h 22"/>
              </a:gdLst>
              <a:ahLst/>
              <a:cxnLst>
                <a:cxn ang="0">
                  <a:pos x="T0" y="T1"/>
                </a:cxn>
                <a:cxn ang="0">
                  <a:pos x="T2" y="T3"/>
                </a:cxn>
                <a:cxn ang="0">
                  <a:pos x="T4" y="T5"/>
                </a:cxn>
                <a:cxn ang="0">
                  <a:pos x="T6" y="T7"/>
                </a:cxn>
              </a:cxnLst>
              <a:rect l="0" t="0" r="r" b="b"/>
              <a:pathLst>
                <a:path w="23" h="22">
                  <a:moveTo>
                    <a:pt x="9" y="0"/>
                  </a:moveTo>
                  <a:cubicBezTo>
                    <a:pt x="21" y="0"/>
                    <a:pt x="23" y="7"/>
                    <a:pt x="21" y="16"/>
                  </a:cubicBezTo>
                  <a:cubicBezTo>
                    <a:pt x="15" y="19"/>
                    <a:pt x="9" y="22"/>
                    <a:pt x="4" y="14"/>
                  </a:cubicBezTo>
                  <a:cubicBezTo>
                    <a:pt x="0" y="8"/>
                    <a:pt x="5" y="4"/>
                    <a:pt x="9" y="0"/>
                  </a:cubicBezTo>
                  <a:close/>
                </a:path>
              </a:pathLst>
            </a:custGeom>
            <a:solidFill>
              <a:srgbClr val="E0D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34">
              <a:extLst>
                <a:ext uri="{FF2B5EF4-FFF2-40B4-BE49-F238E27FC236}">
                  <a16:creationId xmlns:a16="http://schemas.microsoft.com/office/drawing/2014/main" id="{BFBF38CE-716A-1D63-68C8-9370D3351F7A}"/>
                </a:ext>
              </a:extLst>
            </p:cNvPr>
            <p:cNvSpPr>
              <a:spLocks/>
            </p:cNvSpPr>
            <p:nvPr/>
          </p:nvSpPr>
          <p:spPr bwMode="auto">
            <a:xfrm>
              <a:off x="1346786" y="1428499"/>
              <a:ext cx="136525" cy="177800"/>
            </a:xfrm>
            <a:custGeom>
              <a:avLst/>
              <a:gdLst>
                <a:gd name="T0" fmla="*/ 3 w 19"/>
                <a:gd name="T1" fmla="*/ 19 h 25"/>
                <a:gd name="T2" fmla="*/ 6 w 19"/>
                <a:gd name="T3" fmla="*/ 4 h 25"/>
                <a:gd name="T4" fmla="*/ 19 w 19"/>
                <a:gd name="T5" fmla="*/ 7 h 25"/>
                <a:gd name="T6" fmla="*/ 3 w 19"/>
                <a:gd name="T7" fmla="*/ 19 h 25"/>
              </a:gdLst>
              <a:ahLst/>
              <a:cxnLst>
                <a:cxn ang="0">
                  <a:pos x="T0" y="T1"/>
                </a:cxn>
                <a:cxn ang="0">
                  <a:pos x="T2" y="T3"/>
                </a:cxn>
                <a:cxn ang="0">
                  <a:pos x="T4" y="T5"/>
                </a:cxn>
                <a:cxn ang="0">
                  <a:pos x="T6" y="T7"/>
                </a:cxn>
              </a:cxnLst>
              <a:rect l="0" t="0" r="r" b="b"/>
              <a:pathLst>
                <a:path w="19" h="25">
                  <a:moveTo>
                    <a:pt x="3" y="19"/>
                  </a:moveTo>
                  <a:cubicBezTo>
                    <a:pt x="0" y="13"/>
                    <a:pt x="0" y="8"/>
                    <a:pt x="6" y="4"/>
                  </a:cubicBezTo>
                  <a:cubicBezTo>
                    <a:pt x="11" y="0"/>
                    <a:pt x="15" y="4"/>
                    <a:pt x="19" y="7"/>
                  </a:cubicBezTo>
                  <a:cubicBezTo>
                    <a:pt x="19" y="19"/>
                    <a:pt x="15" y="25"/>
                    <a:pt x="3" y="19"/>
                  </a:cubicBezTo>
                  <a:close/>
                </a:path>
              </a:pathLst>
            </a:custGeom>
            <a:solidFill>
              <a:srgbClr val="E9E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36">
              <a:extLst>
                <a:ext uri="{FF2B5EF4-FFF2-40B4-BE49-F238E27FC236}">
                  <a16:creationId xmlns:a16="http://schemas.microsoft.com/office/drawing/2014/main" id="{30EAB2FA-9F73-F82C-4F07-0E82800DCDB2}"/>
                </a:ext>
              </a:extLst>
            </p:cNvPr>
            <p:cNvSpPr>
              <a:spLocks/>
            </p:cNvSpPr>
            <p:nvPr/>
          </p:nvSpPr>
          <p:spPr bwMode="auto">
            <a:xfrm>
              <a:off x="741368" y="849139"/>
              <a:ext cx="531813" cy="571500"/>
            </a:xfrm>
            <a:custGeom>
              <a:avLst/>
              <a:gdLst>
                <a:gd name="T0" fmla="*/ 74 w 74"/>
                <a:gd name="T1" fmla="*/ 36 h 80"/>
                <a:gd name="T2" fmla="*/ 70 w 74"/>
                <a:gd name="T3" fmla="*/ 48 h 80"/>
                <a:gd name="T4" fmla="*/ 48 w 74"/>
                <a:gd name="T5" fmla="*/ 39 h 80"/>
                <a:gd name="T6" fmla="*/ 48 w 74"/>
                <a:gd name="T7" fmla="*/ 63 h 80"/>
                <a:gd name="T8" fmla="*/ 46 w 74"/>
                <a:gd name="T9" fmla="*/ 80 h 80"/>
                <a:gd name="T10" fmla="*/ 34 w 74"/>
                <a:gd name="T11" fmla="*/ 65 h 80"/>
                <a:gd name="T12" fmla="*/ 30 w 74"/>
                <a:gd name="T13" fmla="*/ 42 h 80"/>
                <a:gd name="T14" fmla="*/ 11 w 74"/>
                <a:gd name="T15" fmla="*/ 40 h 80"/>
                <a:gd name="T16" fmla="*/ 10 w 74"/>
                <a:gd name="T17" fmla="*/ 7 h 80"/>
                <a:gd name="T18" fmla="*/ 33 w 74"/>
                <a:gd name="T19" fmla="*/ 8 h 80"/>
                <a:gd name="T20" fmla="*/ 28 w 74"/>
                <a:gd name="T21" fmla="*/ 13 h 80"/>
                <a:gd name="T22" fmla="*/ 33 w 74"/>
                <a:gd name="T23" fmla="*/ 8 h 80"/>
                <a:gd name="T24" fmla="*/ 55 w 74"/>
                <a:gd name="T25" fmla="*/ 12 h 80"/>
                <a:gd name="T26" fmla="*/ 40 w 74"/>
                <a:gd name="T27" fmla="*/ 24 h 80"/>
                <a:gd name="T28" fmla="*/ 74 w 74"/>
                <a:gd name="T29"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80">
                  <a:moveTo>
                    <a:pt x="74" y="36"/>
                  </a:moveTo>
                  <a:cubicBezTo>
                    <a:pt x="72" y="40"/>
                    <a:pt x="69" y="43"/>
                    <a:pt x="70" y="48"/>
                  </a:cubicBezTo>
                  <a:cubicBezTo>
                    <a:pt x="64" y="42"/>
                    <a:pt x="55" y="33"/>
                    <a:pt x="48" y="39"/>
                  </a:cubicBezTo>
                  <a:cubicBezTo>
                    <a:pt x="42" y="44"/>
                    <a:pt x="44" y="55"/>
                    <a:pt x="48" y="63"/>
                  </a:cubicBezTo>
                  <a:cubicBezTo>
                    <a:pt x="52" y="70"/>
                    <a:pt x="52" y="75"/>
                    <a:pt x="46" y="80"/>
                  </a:cubicBezTo>
                  <a:cubicBezTo>
                    <a:pt x="41" y="76"/>
                    <a:pt x="38" y="70"/>
                    <a:pt x="34" y="65"/>
                  </a:cubicBezTo>
                  <a:cubicBezTo>
                    <a:pt x="35" y="57"/>
                    <a:pt x="31" y="49"/>
                    <a:pt x="30" y="42"/>
                  </a:cubicBezTo>
                  <a:cubicBezTo>
                    <a:pt x="28" y="24"/>
                    <a:pt x="21" y="29"/>
                    <a:pt x="11" y="40"/>
                  </a:cubicBezTo>
                  <a:cubicBezTo>
                    <a:pt x="12" y="27"/>
                    <a:pt x="0" y="17"/>
                    <a:pt x="10" y="7"/>
                  </a:cubicBezTo>
                  <a:cubicBezTo>
                    <a:pt x="16" y="1"/>
                    <a:pt x="26" y="0"/>
                    <a:pt x="33" y="8"/>
                  </a:cubicBezTo>
                  <a:cubicBezTo>
                    <a:pt x="32" y="10"/>
                    <a:pt x="29" y="11"/>
                    <a:pt x="28" y="13"/>
                  </a:cubicBezTo>
                  <a:cubicBezTo>
                    <a:pt x="30" y="12"/>
                    <a:pt x="32" y="10"/>
                    <a:pt x="33" y="8"/>
                  </a:cubicBezTo>
                  <a:cubicBezTo>
                    <a:pt x="40" y="11"/>
                    <a:pt x="47" y="13"/>
                    <a:pt x="55" y="12"/>
                  </a:cubicBezTo>
                  <a:cubicBezTo>
                    <a:pt x="51" y="18"/>
                    <a:pt x="43" y="16"/>
                    <a:pt x="40" y="24"/>
                  </a:cubicBezTo>
                  <a:cubicBezTo>
                    <a:pt x="50" y="30"/>
                    <a:pt x="62" y="33"/>
                    <a:pt x="74" y="36"/>
                  </a:cubicBezTo>
                  <a:close/>
                </a:path>
              </a:pathLst>
            </a:custGeom>
            <a:solidFill>
              <a:srgbClr val="219F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37">
              <a:extLst>
                <a:ext uri="{FF2B5EF4-FFF2-40B4-BE49-F238E27FC236}">
                  <a16:creationId xmlns:a16="http://schemas.microsoft.com/office/drawing/2014/main" id="{8F2AA350-05BF-56F7-0EC1-E0A66F9A5158}"/>
                </a:ext>
              </a:extLst>
            </p:cNvPr>
            <p:cNvSpPr>
              <a:spLocks/>
            </p:cNvSpPr>
            <p:nvPr/>
          </p:nvSpPr>
          <p:spPr bwMode="auto">
            <a:xfrm>
              <a:off x="971556" y="1328564"/>
              <a:ext cx="130175" cy="150812"/>
            </a:xfrm>
            <a:custGeom>
              <a:avLst/>
              <a:gdLst>
                <a:gd name="T0" fmla="*/ 5 w 18"/>
                <a:gd name="T1" fmla="*/ 1 h 21"/>
                <a:gd name="T2" fmla="*/ 17 w 18"/>
                <a:gd name="T3" fmla="*/ 16 h 21"/>
                <a:gd name="T4" fmla="*/ 1 w 18"/>
                <a:gd name="T5" fmla="*/ 16 h 21"/>
                <a:gd name="T6" fmla="*/ 5 w 18"/>
                <a:gd name="T7" fmla="*/ 1 h 21"/>
              </a:gdLst>
              <a:ahLst/>
              <a:cxnLst>
                <a:cxn ang="0">
                  <a:pos x="T0" y="T1"/>
                </a:cxn>
                <a:cxn ang="0">
                  <a:pos x="T2" y="T3"/>
                </a:cxn>
                <a:cxn ang="0">
                  <a:pos x="T4" y="T5"/>
                </a:cxn>
                <a:cxn ang="0">
                  <a:pos x="T6" y="T7"/>
                </a:cxn>
              </a:cxnLst>
              <a:rect l="0" t="0" r="r" b="b"/>
              <a:pathLst>
                <a:path w="18" h="21">
                  <a:moveTo>
                    <a:pt x="5" y="1"/>
                  </a:moveTo>
                  <a:cubicBezTo>
                    <a:pt x="16" y="0"/>
                    <a:pt x="18" y="7"/>
                    <a:pt x="17" y="16"/>
                  </a:cubicBezTo>
                  <a:cubicBezTo>
                    <a:pt x="11" y="21"/>
                    <a:pt x="6" y="20"/>
                    <a:pt x="1" y="16"/>
                  </a:cubicBezTo>
                  <a:cubicBezTo>
                    <a:pt x="0" y="10"/>
                    <a:pt x="0" y="5"/>
                    <a:pt x="5" y="1"/>
                  </a:cubicBezTo>
                  <a:close/>
                </a:path>
              </a:pathLst>
            </a:custGeom>
            <a:solidFill>
              <a:srgbClr val="F6E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38">
              <a:extLst>
                <a:ext uri="{FF2B5EF4-FFF2-40B4-BE49-F238E27FC236}">
                  <a16:creationId xmlns:a16="http://schemas.microsoft.com/office/drawing/2014/main" id="{3B6C7378-1A51-1DA7-A351-7EE202FB0FFF}"/>
                </a:ext>
              </a:extLst>
            </p:cNvPr>
            <p:cNvSpPr>
              <a:spLocks/>
            </p:cNvSpPr>
            <p:nvPr/>
          </p:nvSpPr>
          <p:spPr bwMode="auto">
            <a:xfrm>
              <a:off x="885831" y="899939"/>
              <a:ext cx="122238" cy="136525"/>
            </a:xfrm>
            <a:custGeom>
              <a:avLst/>
              <a:gdLst>
                <a:gd name="T0" fmla="*/ 16 w 17"/>
                <a:gd name="T1" fmla="*/ 4 h 19"/>
                <a:gd name="T2" fmla="*/ 7 w 17"/>
                <a:gd name="T3" fmla="*/ 19 h 19"/>
                <a:gd name="T4" fmla="*/ 0 w 17"/>
                <a:gd name="T5" fmla="*/ 11 h 19"/>
                <a:gd name="T6" fmla="*/ 16 w 17"/>
                <a:gd name="T7" fmla="*/ 4 h 19"/>
                <a:gd name="T8" fmla="*/ 16 w 17"/>
                <a:gd name="T9" fmla="*/ 4 h 19"/>
              </a:gdLst>
              <a:ahLst/>
              <a:cxnLst>
                <a:cxn ang="0">
                  <a:pos x="T0" y="T1"/>
                </a:cxn>
                <a:cxn ang="0">
                  <a:pos x="T2" y="T3"/>
                </a:cxn>
                <a:cxn ang="0">
                  <a:pos x="T4" y="T5"/>
                </a:cxn>
                <a:cxn ang="0">
                  <a:pos x="T6" y="T7"/>
                </a:cxn>
                <a:cxn ang="0">
                  <a:pos x="T8" y="T9"/>
                </a:cxn>
              </a:cxnLst>
              <a:rect l="0" t="0" r="r" b="b"/>
              <a:pathLst>
                <a:path w="17" h="19">
                  <a:moveTo>
                    <a:pt x="16" y="4"/>
                  </a:moveTo>
                  <a:cubicBezTo>
                    <a:pt x="17" y="12"/>
                    <a:pt x="17" y="19"/>
                    <a:pt x="7" y="19"/>
                  </a:cubicBezTo>
                  <a:cubicBezTo>
                    <a:pt x="2" y="19"/>
                    <a:pt x="0" y="16"/>
                    <a:pt x="0" y="11"/>
                  </a:cubicBezTo>
                  <a:cubicBezTo>
                    <a:pt x="1" y="0"/>
                    <a:pt x="10" y="4"/>
                    <a:pt x="16" y="4"/>
                  </a:cubicBezTo>
                  <a:cubicBezTo>
                    <a:pt x="16" y="4"/>
                    <a:pt x="16" y="4"/>
                    <a:pt x="16" y="4"/>
                  </a:cubicBezTo>
                  <a:close/>
                </a:path>
              </a:pathLst>
            </a:custGeom>
            <a:solidFill>
              <a:srgbClr val="F7E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9" name="CuadroTexto 8">
            <a:extLst>
              <a:ext uri="{FF2B5EF4-FFF2-40B4-BE49-F238E27FC236}">
                <a16:creationId xmlns:a16="http://schemas.microsoft.com/office/drawing/2014/main" id="{AF8B2D32-0E48-F53F-391E-C0FDC54192B7}"/>
              </a:ext>
            </a:extLst>
          </p:cNvPr>
          <p:cNvSpPr txBox="1"/>
          <p:nvPr/>
        </p:nvSpPr>
        <p:spPr>
          <a:xfrm>
            <a:off x="2874732" y="4060424"/>
            <a:ext cx="4143386" cy="375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Bef>
                <a:spcPts val="600"/>
              </a:spcBef>
              <a:buClr>
                <a:schemeClr val="accent1"/>
              </a:buClr>
              <a:buSzPts val="1800"/>
              <a:buFont typeface="Bellota Text"/>
              <a:buNone/>
              <a:defRPr sz="1600" b="1">
                <a:solidFill>
                  <a:schemeClr val="accent3">
                    <a:lumMod val="75000"/>
                  </a:schemeClr>
                </a:solidFill>
                <a:latin typeface="Satisfy" panose="020B0604020202020204" charset="0"/>
                <a:ea typeface="Bellota Text"/>
                <a:cs typeface="Bellota Text"/>
                <a:sym typeface="Bellota Text"/>
              </a:defRPr>
            </a:lvl1pPr>
            <a:lvl2pPr marL="914400" indent="-342900">
              <a:lnSpc>
                <a:spcPct val="115000"/>
              </a:lnSpc>
              <a:buClr>
                <a:schemeClr val="accent4"/>
              </a:buClr>
              <a:buSzPts val="1800"/>
              <a:buFont typeface="Bellota Text"/>
              <a:buChar char="⋆"/>
              <a:defRPr sz="1800">
                <a:solidFill>
                  <a:schemeClr val="dk1"/>
                </a:solidFill>
                <a:latin typeface="Bellota Text"/>
                <a:ea typeface="Bellota Text"/>
                <a:cs typeface="Bellota Text"/>
                <a:sym typeface="Bellota Text"/>
              </a:defRPr>
            </a:lvl2pPr>
            <a:lvl3pPr marL="1371600" indent="-342900">
              <a:lnSpc>
                <a:spcPct val="115000"/>
              </a:lnSpc>
              <a:buClr>
                <a:schemeClr val="dk2"/>
              </a:buClr>
              <a:buSzPts val="1800"/>
              <a:buFont typeface="Bellota Text"/>
              <a:buChar char="⋆"/>
              <a:defRPr sz="1800">
                <a:solidFill>
                  <a:schemeClr val="dk1"/>
                </a:solidFill>
                <a:latin typeface="Bellota Text"/>
                <a:ea typeface="Bellota Text"/>
                <a:cs typeface="Bellota Text"/>
                <a:sym typeface="Bellota Text"/>
              </a:defRPr>
            </a:lvl3pPr>
            <a:lvl4pPr marL="1828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4pPr>
            <a:lvl5pPr marL="22860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5pPr>
            <a:lvl6pPr marL="27432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6pPr>
            <a:lvl7pPr marL="32004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7pPr>
            <a:lvl8pPr marL="36576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8pPr>
            <a:lvl9pPr marL="4114800" indent="-342900">
              <a:lnSpc>
                <a:spcPct val="115000"/>
              </a:lnSpc>
              <a:buClr>
                <a:schemeClr val="dk1"/>
              </a:buClr>
              <a:buSzPts val="1800"/>
              <a:buFont typeface="Bellota Text"/>
              <a:buChar char="○"/>
              <a:defRPr sz="1800">
                <a:solidFill>
                  <a:schemeClr val="dk1"/>
                </a:solidFill>
                <a:latin typeface="Bellota Text"/>
                <a:ea typeface="Bellota Text"/>
                <a:cs typeface="Bellota Text"/>
                <a:sym typeface="Bellota Text"/>
              </a:defRPr>
            </a:lvl9pPr>
          </a:lstStyle>
          <a:p>
            <a:r>
              <a:rPr lang="es-ES">
                <a:latin typeface="Sabon Next LT" panose="020B0502040204020203" pitchFamily="2" charset="0"/>
                <a:cs typeface="Sabon Next LT" panose="020B0502040204020203" pitchFamily="2" charset="0"/>
              </a:rPr>
              <a:t>https://youtube.com/@vicenteantoniomagallanesju5289?si=-tEtPP1-iw5HggQ_</a:t>
            </a:r>
            <a:endParaRPr lang="es-ES" dirty="0">
              <a:latin typeface="Sabon Next LT" panose="020B0502040204020203" pitchFamily="2" charset="0"/>
              <a:cs typeface="Sabon Next LT" panose="020B0502040204020203" pitchFamily="2" charset="0"/>
            </a:endParaRPr>
          </a:p>
        </p:txBody>
      </p:sp>
      <p:sp>
        <p:nvSpPr>
          <p:cNvPr id="10" name="Google Shape;357;p17">
            <a:extLst>
              <a:ext uri="{FF2B5EF4-FFF2-40B4-BE49-F238E27FC236}">
                <a16:creationId xmlns:a16="http://schemas.microsoft.com/office/drawing/2014/main" id="{C2EAE6E5-A91E-B931-7781-73A3C2076787}"/>
              </a:ext>
            </a:extLst>
          </p:cNvPr>
          <p:cNvSpPr txBox="1">
            <a:spLocks/>
          </p:cNvSpPr>
          <p:nvPr/>
        </p:nvSpPr>
        <p:spPr>
          <a:xfrm>
            <a:off x="340698" y="4053212"/>
            <a:ext cx="2647828" cy="743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Bellota Text"/>
              <a:buChar char="⋆"/>
              <a:defRPr sz="1800" b="0" i="0" u="none" strike="noStrike" cap="none">
                <a:solidFill>
                  <a:schemeClr val="dk1"/>
                </a:solidFill>
                <a:latin typeface="Bellota Text"/>
                <a:ea typeface="Bellota Text"/>
                <a:cs typeface="Bellota Text"/>
                <a:sym typeface="Bellota Text"/>
              </a:defRPr>
            </a:lvl1pPr>
            <a:lvl2pPr marL="914400" marR="0" lvl="1" indent="-342900" algn="l" rtl="0">
              <a:lnSpc>
                <a:spcPct val="115000"/>
              </a:lnSpc>
              <a:spcBef>
                <a:spcPts val="0"/>
              </a:spcBef>
              <a:spcAft>
                <a:spcPts val="0"/>
              </a:spcAft>
              <a:buClr>
                <a:schemeClr val="accent4"/>
              </a:buClr>
              <a:buSzPts val="1800"/>
              <a:buFont typeface="Bellota Text"/>
              <a:buChar char="⋆"/>
              <a:defRPr sz="1800" b="0" i="0" u="none" strike="noStrike" cap="none">
                <a:solidFill>
                  <a:schemeClr val="dk1"/>
                </a:solidFill>
                <a:latin typeface="Bellota Text"/>
                <a:ea typeface="Bellota Text"/>
                <a:cs typeface="Bellota Text"/>
                <a:sym typeface="Bellota Text"/>
              </a:defRPr>
            </a:lvl2pPr>
            <a:lvl3pPr marL="1371600" marR="0" lvl="2" indent="-342900" algn="l" rtl="0">
              <a:lnSpc>
                <a:spcPct val="115000"/>
              </a:lnSpc>
              <a:spcBef>
                <a:spcPts val="0"/>
              </a:spcBef>
              <a:spcAft>
                <a:spcPts val="0"/>
              </a:spcAft>
              <a:buClr>
                <a:schemeClr val="dk2"/>
              </a:buClr>
              <a:buSzPts val="1800"/>
              <a:buFont typeface="Bellota Text"/>
              <a:buChar char="⋆"/>
              <a:defRPr sz="1800" b="0" i="0" u="none" strike="noStrike" cap="none">
                <a:solidFill>
                  <a:schemeClr val="dk1"/>
                </a:solidFill>
                <a:latin typeface="Bellota Text"/>
                <a:ea typeface="Bellota Text"/>
                <a:cs typeface="Bellota Text"/>
                <a:sym typeface="Bellota Text"/>
              </a:defRPr>
            </a:lvl3pPr>
            <a:lvl4pPr marL="1828800" marR="0" lvl="3"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4pPr>
            <a:lvl5pPr marL="2286000" marR="0" lvl="4"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5pPr>
            <a:lvl6pPr marL="2743200" marR="0" lvl="5"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6pPr>
            <a:lvl7pPr marL="3200400" marR="0" lvl="6"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7pPr>
            <a:lvl8pPr marL="3657600" marR="0" lvl="7"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8pPr>
            <a:lvl9pPr marL="4114800" marR="0" lvl="8" indent="-342900" algn="l" rtl="0">
              <a:lnSpc>
                <a:spcPct val="115000"/>
              </a:lnSpc>
              <a:spcBef>
                <a:spcPts val="0"/>
              </a:spcBef>
              <a:spcAft>
                <a:spcPts val="0"/>
              </a:spcAft>
              <a:buClr>
                <a:schemeClr val="dk1"/>
              </a:buClr>
              <a:buSzPts val="1800"/>
              <a:buFont typeface="Bellota Text"/>
              <a:buChar char="○"/>
              <a:defRPr sz="1800" b="0" i="0" u="none" strike="noStrike" cap="none">
                <a:solidFill>
                  <a:schemeClr val="dk1"/>
                </a:solidFill>
                <a:latin typeface="Bellota Text"/>
                <a:ea typeface="Bellota Text"/>
                <a:cs typeface="Bellota Text"/>
                <a:sym typeface="Bellota Text"/>
              </a:defRPr>
            </a:lvl9pPr>
          </a:lstStyle>
          <a:p>
            <a:pPr marL="0" indent="0" algn="ctr">
              <a:buFont typeface="Bellota Text"/>
              <a:buNone/>
            </a:pPr>
            <a:r>
              <a:rPr lang="es-ES" sz="1600" b="1">
                <a:solidFill>
                  <a:schemeClr val="accent3">
                    <a:lumMod val="75000"/>
                  </a:schemeClr>
                </a:solidFill>
                <a:latin typeface="Sabon Next LT" panose="020B0502040204020203" pitchFamily="2" charset="0"/>
                <a:cs typeface="Sabon Next LT" panose="020B0502040204020203" pitchFamily="2" charset="0"/>
                <a:sym typeface="Arial"/>
              </a:rPr>
              <a:t>Vicente Antonio Juan Magallanes Analista de datos</a:t>
            </a:r>
            <a:endParaRPr lang="es-ES" sz="1600" b="1" dirty="0">
              <a:solidFill>
                <a:schemeClr val="accent3">
                  <a:lumMod val="75000"/>
                </a:schemeClr>
              </a:solidFill>
              <a:latin typeface="Sabon Next LT" panose="020B0502040204020203" pitchFamily="2" charset="0"/>
              <a:cs typeface="Sabon Next LT" panose="020B0502040204020203" pitchFamily="2" charset="0"/>
              <a:sym typeface="Arial"/>
            </a:endParaRPr>
          </a:p>
        </p:txBody>
      </p:sp>
      <p:pic>
        <p:nvPicPr>
          <p:cNvPr id="7" name="Imagen 6">
            <a:extLst>
              <a:ext uri="{FF2B5EF4-FFF2-40B4-BE49-F238E27FC236}">
                <a16:creationId xmlns:a16="http://schemas.microsoft.com/office/drawing/2014/main" id="{3FCF992E-550A-B1FE-6737-C697481CFB68}"/>
              </a:ext>
            </a:extLst>
          </p:cNvPr>
          <p:cNvPicPr>
            <a:picLocks noChangeAspect="1"/>
          </p:cNvPicPr>
          <p:nvPr/>
        </p:nvPicPr>
        <p:blipFill>
          <a:blip r:embed="rId4"/>
          <a:stretch>
            <a:fillRect/>
          </a:stretch>
        </p:blipFill>
        <p:spPr>
          <a:xfrm>
            <a:off x="1791674" y="1346588"/>
            <a:ext cx="5431183" cy="1931871"/>
          </a:xfrm>
          <a:prstGeom prst="rect">
            <a:avLst/>
          </a:prstGeom>
        </p:spPr>
      </p:pic>
    </p:spTree>
    <p:extLst>
      <p:ext uri="{BB962C8B-B14F-4D97-AF65-F5344CB8AC3E}">
        <p14:creationId xmlns:p14="http://schemas.microsoft.com/office/powerpoint/2010/main" val="358684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252668-12DE-4313-9AF8-C759ADA8E618}"/>
              </a:ext>
            </a:extLst>
          </p:cNvPr>
          <p:cNvSpPr txBox="1"/>
          <p:nvPr/>
        </p:nvSpPr>
        <p:spPr>
          <a:xfrm>
            <a:off x="2124584" y="731768"/>
            <a:ext cx="4790751" cy="3108543"/>
          </a:xfrm>
          <a:prstGeom prst="rect">
            <a:avLst/>
          </a:prstGeom>
          <a:noFill/>
        </p:spPr>
        <p:txBody>
          <a:bodyPr wrap="square" lIns="0" rtlCol="0">
            <a:spAutoFit/>
          </a:bodyPr>
          <a:lstStyle/>
          <a:p>
            <a:pPr marL="128588" indent="-128588">
              <a:buFont typeface="Wingdings" pitchFamily="2" charset="2"/>
              <a:buChar char="ü"/>
            </a:pPr>
            <a:r>
              <a:rPr lang="en-US" altLang="ko-KR" dirty="0">
                <a:solidFill>
                  <a:schemeClr val="accent5"/>
                </a:solidFill>
                <a:cs typeface="Arial" pitchFamily="34" charset="0"/>
              </a:rPr>
              <a:t>Tips </a:t>
            </a:r>
            <a:r>
              <a:rPr lang="en-US" altLang="ko-KR" dirty="0" err="1">
                <a:solidFill>
                  <a:schemeClr val="accent5"/>
                </a:solidFill>
                <a:cs typeface="Arial" pitchFamily="34" charset="0"/>
              </a:rPr>
              <a:t>Básicos</a:t>
            </a:r>
            <a:r>
              <a:rPr lang="en-US" altLang="ko-KR" dirty="0">
                <a:solidFill>
                  <a:schemeClr val="accent5"/>
                </a:solidFill>
                <a:cs typeface="Arial" pitchFamily="34" charset="0"/>
              </a:rPr>
              <a:t>.</a:t>
            </a:r>
          </a:p>
          <a:p>
            <a:endParaRPr lang="en-US" altLang="ko-KR" dirty="0">
              <a:solidFill>
                <a:schemeClr val="accent5"/>
              </a:solidFill>
              <a:cs typeface="Arial" pitchFamily="34" charset="0"/>
            </a:endParaRPr>
          </a:p>
          <a:p>
            <a:pPr marL="128588" indent="-128588">
              <a:buFont typeface="Wingdings" pitchFamily="2" charset="2"/>
              <a:buChar char="ü"/>
            </a:pPr>
            <a:r>
              <a:rPr lang="en-US" altLang="ko-KR" dirty="0" err="1">
                <a:solidFill>
                  <a:schemeClr val="accent5"/>
                </a:solidFill>
                <a:cs typeface="Arial" pitchFamily="34" charset="0"/>
              </a:rPr>
              <a:t>Modelo</a:t>
            </a:r>
            <a:r>
              <a:rPr lang="en-US" altLang="ko-KR" dirty="0">
                <a:solidFill>
                  <a:schemeClr val="accent5"/>
                </a:solidFill>
                <a:cs typeface="Arial" pitchFamily="34" charset="0"/>
              </a:rPr>
              <a:t> de </a:t>
            </a:r>
            <a:r>
              <a:rPr lang="en-US" altLang="ko-KR" dirty="0" err="1">
                <a:solidFill>
                  <a:schemeClr val="accent5"/>
                </a:solidFill>
                <a:cs typeface="Arial" pitchFamily="34" charset="0"/>
              </a:rPr>
              <a:t>datos</a:t>
            </a:r>
            <a:r>
              <a:rPr lang="en-US" altLang="ko-KR" dirty="0">
                <a:solidFill>
                  <a:schemeClr val="accent5"/>
                </a:solidFill>
                <a:cs typeface="Arial" pitchFamily="34" charset="0"/>
              </a:rPr>
              <a:t>.</a:t>
            </a:r>
          </a:p>
          <a:p>
            <a:pPr marL="128588" indent="-128588">
              <a:buFont typeface="Wingdings" pitchFamily="2" charset="2"/>
              <a:buChar char="ü"/>
            </a:pPr>
            <a:endParaRPr lang="en-US" altLang="ko-KR" dirty="0">
              <a:solidFill>
                <a:schemeClr val="accent5"/>
              </a:solidFill>
              <a:cs typeface="Arial" pitchFamily="34" charset="0"/>
            </a:endParaRPr>
          </a:p>
          <a:p>
            <a:pPr marL="128588" indent="-128588">
              <a:buFont typeface="Wingdings" pitchFamily="2" charset="2"/>
              <a:buChar char="ü"/>
            </a:pPr>
            <a:r>
              <a:rPr lang="en-US" altLang="ko-KR" sz="1400" dirty="0" err="1">
                <a:solidFill>
                  <a:schemeClr val="accent5"/>
                </a:solidFill>
                <a:cs typeface="Arial" pitchFamily="34" charset="0"/>
              </a:rPr>
              <a:t>Modelado</a:t>
            </a:r>
            <a:r>
              <a:rPr lang="en-US" altLang="ko-KR" sz="1400" dirty="0">
                <a:solidFill>
                  <a:schemeClr val="accent5"/>
                </a:solidFill>
                <a:cs typeface="Arial" pitchFamily="34" charset="0"/>
              </a:rPr>
              <a:t> </a:t>
            </a:r>
            <a:r>
              <a:rPr lang="en-US" altLang="ko-KR" sz="1400" dirty="0" err="1">
                <a:solidFill>
                  <a:schemeClr val="accent5"/>
                </a:solidFill>
                <a:cs typeface="Arial" pitchFamily="34" charset="0"/>
              </a:rPr>
              <a:t>en</a:t>
            </a:r>
            <a:r>
              <a:rPr lang="en-US" altLang="ko-KR" sz="1400" dirty="0">
                <a:solidFill>
                  <a:schemeClr val="accent5"/>
                </a:solidFill>
                <a:cs typeface="Arial" pitchFamily="34" charset="0"/>
              </a:rPr>
              <a:t> </a:t>
            </a:r>
            <a:r>
              <a:rPr lang="en-US" altLang="ko-KR" dirty="0">
                <a:solidFill>
                  <a:schemeClr val="accent5"/>
                </a:solidFill>
                <a:cs typeface="Arial" pitchFamily="34" charset="0"/>
              </a:rPr>
              <a:t>Power Query.</a:t>
            </a:r>
          </a:p>
          <a:p>
            <a:pPr marL="128588" indent="-128588">
              <a:buFont typeface="Wingdings" pitchFamily="2" charset="2"/>
              <a:buChar char="ü"/>
            </a:pPr>
            <a:endParaRPr lang="en-US" altLang="ko-KR" dirty="0">
              <a:solidFill>
                <a:schemeClr val="accent5"/>
              </a:solidFill>
              <a:cs typeface="Arial" pitchFamily="34" charset="0"/>
            </a:endParaRPr>
          </a:p>
          <a:p>
            <a:pPr marL="128588" indent="-128588">
              <a:buFont typeface="Wingdings" pitchFamily="2" charset="2"/>
              <a:buChar char="ü"/>
            </a:pPr>
            <a:r>
              <a:rPr lang="en-US" altLang="ko-KR" dirty="0" err="1">
                <a:solidFill>
                  <a:schemeClr val="accent5"/>
                </a:solidFill>
                <a:cs typeface="Arial" pitchFamily="34" charset="0"/>
              </a:rPr>
              <a:t>Buenas</a:t>
            </a:r>
            <a:r>
              <a:rPr lang="en-US" altLang="ko-KR" dirty="0">
                <a:solidFill>
                  <a:schemeClr val="accent5"/>
                </a:solidFill>
                <a:cs typeface="Arial" pitchFamily="34" charset="0"/>
              </a:rPr>
              <a:t> </a:t>
            </a:r>
            <a:r>
              <a:rPr lang="en-US" altLang="ko-KR" dirty="0" err="1">
                <a:solidFill>
                  <a:schemeClr val="accent5"/>
                </a:solidFill>
                <a:cs typeface="Arial" pitchFamily="34" charset="0"/>
              </a:rPr>
              <a:t>prácticas</a:t>
            </a:r>
            <a:r>
              <a:rPr lang="en-US" altLang="ko-KR" dirty="0">
                <a:solidFill>
                  <a:schemeClr val="accent5"/>
                </a:solidFill>
                <a:cs typeface="Arial" pitchFamily="34" charset="0"/>
              </a:rPr>
              <a:t> DAX.</a:t>
            </a:r>
          </a:p>
          <a:p>
            <a:pPr marL="128588" indent="-128588">
              <a:buFont typeface="Wingdings" pitchFamily="2" charset="2"/>
              <a:buChar char="ü"/>
            </a:pPr>
            <a:endParaRPr lang="en-US" altLang="ko-KR" dirty="0">
              <a:solidFill>
                <a:schemeClr val="accent5"/>
              </a:solidFill>
              <a:cs typeface="Arial" pitchFamily="34" charset="0"/>
            </a:endParaRPr>
          </a:p>
          <a:p>
            <a:pPr marL="128588" indent="-128588">
              <a:buFont typeface="Wingdings" pitchFamily="2" charset="2"/>
              <a:buChar char="ü"/>
            </a:pPr>
            <a:r>
              <a:rPr lang="en-US" altLang="ko-KR" dirty="0" err="1">
                <a:solidFill>
                  <a:schemeClr val="accent5"/>
                </a:solidFill>
                <a:cs typeface="Arial" pitchFamily="34" charset="0"/>
              </a:rPr>
              <a:t>Buenas</a:t>
            </a:r>
            <a:r>
              <a:rPr lang="en-US" altLang="ko-KR" dirty="0">
                <a:solidFill>
                  <a:schemeClr val="accent5"/>
                </a:solidFill>
                <a:cs typeface="Arial" pitchFamily="34" charset="0"/>
              </a:rPr>
              <a:t> </a:t>
            </a:r>
            <a:r>
              <a:rPr lang="en-US" altLang="ko-KR" dirty="0" err="1">
                <a:solidFill>
                  <a:schemeClr val="accent5"/>
                </a:solidFill>
                <a:cs typeface="Arial" pitchFamily="34" charset="0"/>
              </a:rPr>
              <a:t>prácticas</a:t>
            </a:r>
            <a:r>
              <a:rPr lang="en-US" altLang="ko-KR" dirty="0">
                <a:solidFill>
                  <a:schemeClr val="accent5"/>
                </a:solidFill>
                <a:cs typeface="Arial" pitchFamily="34" charset="0"/>
              </a:rPr>
              <a:t> de </a:t>
            </a:r>
            <a:r>
              <a:rPr lang="en-US" altLang="ko-KR" dirty="0" err="1">
                <a:solidFill>
                  <a:schemeClr val="accent5"/>
                </a:solidFill>
                <a:cs typeface="Arial" pitchFamily="34" charset="0"/>
              </a:rPr>
              <a:t>visulización</a:t>
            </a:r>
            <a:r>
              <a:rPr lang="en-US" altLang="ko-KR" dirty="0">
                <a:solidFill>
                  <a:schemeClr val="accent5"/>
                </a:solidFill>
                <a:cs typeface="Arial" pitchFamily="34" charset="0"/>
              </a:rPr>
              <a:t>.</a:t>
            </a:r>
          </a:p>
          <a:p>
            <a:pPr marL="128588" indent="-128588">
              <a:buFont typeface="Wingdings" pitchFamily="2" charset="2"/>
              <a:buChar char="ü"/>
            </a:pPr>
            <a:endParaRPr lang="en-US" altLang="ko-KR" dirty="0">
              <a:solidFill>
                <a:schemeClr val="accent5"/>
              </a:solidFill>
              <a:cs typeface="Arial" pitchFamily="34" charset="0"/>
            </a:endParaRPr>
          </a:p>
          <a:p>
            <a:pPr marL="128588" indent="-128588">
              <a:buFont typeface="Wingdings" pitchFamily="2" charset="2"/>
              <a:buChar char="ü"/>
            </a:pPr>
            <a:r>
              <a:rPr lang="en-US" altLang="ko-KR" dirty="0" err="1">
                <a:solidFill>
                  <a:schemeClr val="accent5"/>
                </a:solidFill>
                <a:cs typeface="Arial" pitchFamily="34" charset="0"/>
              </a:rPr>
              <a:t>Herramientas</a:t>
            </a:r>
            <a:r>
              <a:rPr lang="en-US" altLang="ko-KR" dirty="0">
                <a:solidFill>
                  <a:schemeClr val="accent5"/>
                </a:solidFill>
                <a:cs typeface="Arial" pitchFamily="34" charset="0"/>
              </a:rPr>
              <a:t> </a:t>
            </a:r>
            <a:r>
              <a:rPr lang="en-US" altLang="ko-KR" dirty="0" err="1">
                <a:solidFill>
                  <a:schemeClr val="accent5"/>
                </a:solidFill>
                <a:cs typeface="Arial" pitchFamily="34" charset="0"/>
              </a:rPr>
              <a:t>externas</a:t>
            </a:r>
            <a:r>
              <a:rPr lang="en-US" altLang="ko-KR" dirty="0">
                <a:solidFill>
                  <a:schemeClr val="accent5"/>
                </a:solidFill>
                <a:cs typeface="Arial" pitchFamily="34" charset="0"/>
              </a:rPr>
              <a:t> de </a:t>
            </a:r>
            <a:r>
              <a:rPr lang="en-US" altLang="ko-KR" dirty="0" err="1">
                <a:solidFill>
                  <a:schemeClr val="accent5"/>
                </a:solidFill>
                <a:cs typeface="Arial" pitchFamily="34" charset="0"/>
              </a:rPr>
              <a:t>ayuda</a:t>
            </a:r>
            <a:r>
              <a:rPr lang="en-US" altLang="ko-KR" dirty="0">
                <a:solidFill>
                  <a:schemeClr val="accent5"/>
                </a:solidFill>
                <a:cs typeface="Arial" pitchFamily="34" charset="0"/>
              </a:rPr>
              <a:t>.</a:t>
            </a:r>
          </a:p>
          <a:p>
            <a:pPr marL="128588" indent="-128588">
              <a:buFont typeface="Wingdings" pitchFamily="2" charset="2"/>
              <a:buChar char="ü"/>
            </a:pPr>
            <a:endParaRPr lang="en-US" altLang="ko-KR" dirty="0">
              <a:solidFill>
                <a:schemeClr val="accent5"/>
              </a:solidFill>
              <a:cs typeface="Arial" pitchFamily="34" charset="0"/>
            </a:endParaRPr>
          </a:p>
          <a:p>
            <a:pPr marL="128588" indent="-128588">
              <a:buFont typeface="Wingdings" pitchFamily="2" charset="2"/>
              <a:buChar char="ü"/>
            </a:pPr>
            <a:endParaRPr lang="en-US" altLang="ko-KR" dirty="0">
              <a:solidFill>
                <a:schemeClr val="accent5"/>
              </a:solidFill>
              <a:cs typeface="Arial" pitchFamily="34" charset="0"/>
            </a:endParaRPr>
          </a:p>
          <a:p>
            <a:pPr marL="128588" indent="-128588">
              <a:buFont typeface="Wingdings" pitchFamily="2" charset="2"/>
              <a:buChar char="ü"/>
            </a:pPr>
            <a:endParaRPr lang="en-US" altLang="ko-KR" dirty="0">
              <a:solidFill>
                <a:schemeClr val="accent5"/>
              </a:solidFill>
              <a:cs typeface="Arial" pitchFamily="34" charset="0"/>
            </a:endParaRPr>
          </a:p>
        </p:txBody>
      </p:sp>
      <p:pic>
        <p:nvPicPr>
          <p:cNvPr id="9" name="Imagen 8"/>
          <p:cNvPicPr>
            <a:picLocks noChangeAspect="1"/>
          </p:cNvPicPr>
          <p:nvPr/>
        </p:nvPicPr>
        <p:blipFill>
          <a:blip r:embed="rId2"/>
          <a:stretch>
            <a:fillRect/>
          </a:stretch>
        </p:blipFill>
        <p:spPr>
          <a:xfrm>
            <a:off x="3820884" y="4433452"/>
            <a:ext cx="592215" cy="715593"/>
          </a:xfrm>
          <a:prstGeom prst="rect">
            <a:avLst/>
          </a:prstGeom>
        </p:spPr>
      </p:pic>
      <p:pic>
        <p:nvPicPr>
          <p:cNvPr id="13" name="Imagen 12"/>
          <p:cNvPicPr>
            <a:picLocks noChangeAspect="1"/>
          </p:cNvPicPr>
          <p:nvPr/>
        </p:nvPicPr>
        <p:blipFill>
          <a:blip r:embed="rId2"/>
          <a:stretch>
            <a:fillRect/>
          </a:stretch>
        </p:blipFill>
        <p:spPr>
          <a:xfrm>
            <a:off x="4267200" y="4271198"/>
            <a:ext cx="731973" cy="884467"/>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1689088" y="-152698"/>
            <a:ext cx="6087360"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600" dirty="0">
                <a:solidFill>
                  <a:srgbClr val="FF0000"/>
                </a:solidFill>
                <a:latin typeface="Satisfy" panose="020B0604020202020204" charset="0"/>
              </a:rPr>
              <a:t>Pasos a cubrir el día de hoy!!!!</a:t>
            </a:r>
          </a:p>
        </p:txBody>
      </p:sp>
    </p:spTree>
    <p:extLst>
      <p:ext uri="{BB962C8B-B14F-4D97-AF65-F5344CB8AC3E}">
        <p14:creationId xmlns:p14="http://schemas.microsoft.com/office/powerpoint/2010/main" val="181597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3962132" y="3754580"/>
            <a:ext cx="592215" cy="715593"/>
          </a:xfrm>
          <a:prstGeom prst="rect">
            <a:avLst/>
          </a:prstGeom>
        </p:spPr>
      </p:pic>
      <p:pic>
        <p:nvPicPr>
          <p:cNvPr id="13" name="Imagen 12"/>
          <p:cNvPicPr>
            <a:picLocks noChangeAspect="1"/>
          </p:cNvPicPr>
          <p:nvPr/>
        </p:nvPicPr>
        <p:blipFill>
          <a:blip r:embed="rId2"/>
          <a:stretch>
            <a:fillRect/>
          </a:stretch>
        </p:blipFill>
        <p:spPr>
          <a:xfrm>
            <a:off x="4408448" y="3592326"/>
            <a:ext cx="731973" cy="884467"/>
          </a:xfrm>
          <a:prstGeom prst="rect">
            <a:avLst/>
          </a:prstGeom>
        </p:spPr>
      </p:pic>
      <p:pic>
        <p:nvPicPr>
          <p:cNvPr id="3" name="Imagen 2">
            <a:extLst>
              <a:ext uri="{FF2B5EF4-FFF2-40B4-BE49-F238E27FC236}">
                <a16:creationId xmlns:a16="http://schemas.microsoft.com/office/drawing/2014/main" id="{ED24EE12-CD2C-6520-318E-6309538C9375}"/>
              </a:ext>
            </a:extLst>
          </p:cNvPr>
          <p:cNvPicPr>
            <a:picLocks noChangeAspect="1"/>
          </p:cNvPicPr>
          <p:nvPr/>
        </p:nvPicPr>
        <p:blipFill>
          <a:blip r:embed="rId3"/>
          <a:stretch>
            <a:fillRect/>
          </a:stretch>
        </p:blipFill>
        <p:spPr>
          <a:xfrm>
            <a:off x="3321810" y="2411407"/>
            <a:ext cx="1351449" cy="1604846"/>
          </a:xfrm>
          <a:prstGeom prst="rect">
            <a:avLst/>
          </a:prstGeom>
        </p:spPr>
      </p:pic>
      <p:sp>
        <p:nvSpPr>
          <p:cNvPr id="4" name="Google Shape;74;p13">
            <a:extLst>
              <a:ext uri="{FF2B5EF4-FFF2-40B4-BE49-F238E27FC236}">
                <a16:creationId xmlns:a16="http://schemas.microsoft.com/office/drawing/2014/main" id="{CF4BF282-5C70-E802-7CDD-8501D196148A}"/>
              </a:ext>
            </a:extLst>
          </p:cNvPr>
          <p:cNvSpPr txBox="1">
            <a:spLocks/>
          </p:cNvSpPr>
          <p:nvPr/>
        </p:nvSpPr>
        <p:spPr>
          <a:xfrm>
            <a:off x="1304037" y="729722"/>
            <a:ext cx="6792600" cy="852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1pPr>
            <a:lvl2pPr marR="0" lvl="1"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2pPr>
            <a:lvl3pPr marR="0" lvl="2"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3pPr>
            <a:lvl4pPr marR="0" lvl="3"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4pPr>
            <a:lvl5pPr marR="0" lvl="4"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5pPr>
            <a:lvl6pPr marR="0" lvl="5"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6pPr>
            <a:lvl7pPr marR="0" lvl="6"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7pPr>
            <a:lvl8pPr marR="0" lvl="7"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8pPr>
            <a:lvl9pPr marR="0" lvl="8" algn="l" rtl="0">
              <a:lnSpc>
                <a:spcPct val="90000"/>
              </a:lnSpc>
              <a:spcBef>
                <a:spcPts val="0"/>
              </a:spcBef>
              <a:spcAft>
                <a:spcPts val="0"/>
              </a:spcAft>
              <a:buClr>
                <a:schemeClr val="accent1"/>
              </a:buClr>
              <a:buSzPts val="2000"/>
              <a:buFont typeface="Satisfy"/>
              <a:buNone/>
              <a:defRPr sz="2000" b="0" i="0" u="none" strike="noStrike" cap="none">
                <a:solidFill>
                  <a:schemeClr val="accent1"/>
                </a:solidFill>
                <a:latin typeface="Satisfy"/>
                <a:ea typeface="Satisfy"/>
                <a:cs typeface="Satisfy"/>
                <a:sym typeface="Satisfy"/>
              </a:defRPr>
            </a:lvl9pPr>
          </a:lstStyle>
          <a:p>
            <a:pPr algn="ctr"/>
            <a:r>
              <a:rPr lang="es-ES" sz="4800" dirty="0"/>
              <a:t>A por un café y disfruta de la ponencia </a:t>
            </a:r>
          </a:p>
        </p:txBody>
      </p:sp>
      <p:sp>
        <p:nvSpPr>
          <p:cNvPr id="5" name="Google Shape;76;p13">
            <a:extLst>
              <a:ext uri="{FF2B5EF4-FFF2-40B4-BE49-F238E27FC236}">
                <a16:creationId xmlns:a16="http://schemas.microsoft.com/office/drawing/2014/main" id="{578CEEE3-210B-1DFE-723F-EF7F63759A4E}"/>
              </a:ext>
            </a:extLst>
          </p:cNvPr>
          <p:cNvSpPr/>
          <p:nvPr/>
        </p:nvSpPr>
        <p:spPr>
          <a:xfrm>
            <a:off x="550291" y="65536"/>
            <a:ext cx="1074103" cy="1024786"/>
          </a:xfrm>
          <a:custGeom>
            <a:avLst/>
            <a:gdLst/>
            <a:ahLst/>
            <a:cxnLst/>
            <a:rect l="l" t="t" r="r" b="b"/>
            <a:pathLst>
              <a:path w="35584" h="33953" extrusionOk="0">
                <a:moveTo>
                  <a:pt x="26783" y="15547"/>
                </a:moveTo>
                <a:lnTo>
                  <a:pt x="27025" y="15708"/>
                </a:lnTo>
                <a:lnTo>
                  <a:pt x="27266" y="15869"/>
                </a:lnTo>
                <a:lnTo>
                  <a:pt x="27548" y="16111"/>
                </a:lnTo>
                <a:lnTo>
                  <a:pt x="27790" y="16352"/>
                </a:lnTo>
                <a:lnTo>
                  <a:pt x="28032" y="16614"/>
                </a:lnTo>
                <a:lnTo>
                  <a:pt x="28273" y="16896"/>
                </a:lnTo>
                <a:lnTo>
                  <a:pt x="28434" y="17118"/>
                </a:lnTo>
                <a:lnTo>
                  <a:pt x="28595" y="17339"/>
                </a:lnTo>
                <a:lnTo>
                  <a:pt x="28757" y="17601"/>
                </a:lnTo>
                <a:lnTo>
                  <a:pt x="28877" y="17843"/>
                </a:lnTo>
                <a:lnTo>
                  <a:pt x="28132" y="17561"/>
                </a:lnTo>
                <a:lnTo>
                  <a:pt x="27065" y="17178"/>
                </a:lnTo>
                <a:lnTo>
                  <a:pt x="26823" y="17097"/>
                </a:lnTo>
                <a:lnTo>
                  <a:pt x="26602" y="17037"/>
                </a:lnTo>
                <a:lnTo>
                  <a:pt x="26703" y="16292"/>
                </a:lnTo>
                <a:lnTo>
                  <a:pt x="26783" y="15547"/>
                </a:lnTo>
                <a:close/>
                <a:moveTo>
                  <a:pt x="7995" y="16151"/>
                </a:moveTo>
                <a:lnTo>
                  <a:pt x="7995" y="16775"/>
                </a:lnTo>
                <a:lnTo>
                  <a:pt x="8035" y="17400"/>
                </a:lnTo>
                <a:lnTo>
                  <a:pt x="7854" y="17480"/>
                </a:lnTo>
                <a:lnTo>
                  <a:pt x="7673" y="17581"/>
                </a:lnTo>
                <a:lnTo>
                  <a:pt x="7330" y="17802"/>
                </a:lnTo>
                <a:lnTo>
                  <a:pt x="6666" y="18265"/>
                </a:lnTo>
                <a:lnTo>
                  <a:pt x="6243" y="18547"/>
                </a:lnTo>
                <a:lnTo>
                  <a:pt x="6001" y="18668"/>
                </a:lnTo>
                <a:lnTo>
                  <a:pt x="5780" y="18789"/>
                </a:lnTo>
                <a:lnTo>
                  <a:pt x="6021" y="18427"/>
                </a:lnTo>
                <a:lnTo>
                  <a:pt x="6263" y="18084"/>
                </a:lnTo>
                <a:lnTo>
                  <a:pt x="6505" y="17742"/>
                </a:lnTo>
                <a:lnTo>
                  <a:pt x="6787" y="17400"/>
                </a:lnTo>
                <a:lnTo>
                  <a:pt x="7048" y="17077"/>
                </a:lnTo>
                <a:lnTo>
                  <a:pt x="7350" y="16775"/>
                </a:lnTo>
                <a:lnTo>
                  <a:pt x="7653" y="16473"/>
                </a:lnTo>
                <a:lnTo>
                  <a:pt x="7955" y="16191"/>
                </a:lnTo>
                <a:lnTo>
                  <a:pt x="7995" y="16151"/>
                </a:lnTo>
                <a:close/>
                <a:moveTo>
                  <a:pt x="12727" y="21729"/>
                </a:moveTo>
                <a:lnTo>
                  <a:pt x="12606" y="21749"/>
                </a:lnTo>
                <a:lnTo>
                  <a:pt x="12486" y="21769"/>
                </a:lnTo>
                <a:lnTo>
                  <a:pt x="12324" y="21830"/>
                </a:lnTo>
                <a:lnTo>
                  <a:pt x="12163" y="21910"/>
                </a:lnTo>
                <a:lnTo>
                  <a:pt x="12022" y="22011"/>
                </a:lnTo>
                <a:lnTo>
                  <a:pt x="11902" y="22132"/>
                </a:lnTo>
                <a:lnTo>
                  <a:pt x="11801" y="22253"/>
                </a:lnTo>
                <a:lnTo>
                  <a:pt x="11700" y="22394"/>
                </a:lnTo>
                <a:lnTo>
                  <a:pt x="11640" y="22514"/>
                </a:lnTo>
                <a:lnTo>
                  <a:pt x="11599" y="22676"/>
                </a:lnTo>
                <a:lnTo>
                  <a:pt x="11559" y="22837"/>
                </a:lnTo>
                <a:lnTo>
                  <a:pt x="11539" y="22978"/>
                </a:lnTo>
                <a:lnTo>
                  <a:pt x="11559" y="23139"/>
                </a:lnTo>
                <a:lnTo>
                  <a:pt x="11599" y="23300"/>
                </a:lnTo>
                <a:lnTo>
                  <a:pt x="11660" y="23501"/>
                </a:lnTo>
                <a:lnTo>
                  <a:pt x="11761" y="23703"/>
                </a:lnTo>
                <a:lnTo>
                  <a:pt x="11881" y="23864"/>
                </a:lnTo>
                <a:lnTo>
                  <a:pt x="12042" y="24005"/>
                </a:lnTo>
                <a:lnTo>
                  <a:pt x="12224" y="24125"/>
                </a:lnTo>
                <a:lnTo>
                  <a:pt x="12405" y="24206"/>
                </a:lnTo>
                <a:lnTo>
                  <a:pt x="12606" y="24246"/>
                </a:lnTo>
                <a:lnTo>
                  <a:pt x="12828" y="24266"/>
                </a:lnTo>
                <a:lnTo>
                  <a:pt x="12949" y="24266"/>
                </a:lnTo>
                <a:lnTo>
                  <a:pt x="13069" y="24246"/>
                </a:lnTo>
                <a:lnTo>
                  <a:pt x="13190" y="24226"/>
                </a:lnTo>
                <a:lnTo>
                  <a:pt x="13311" y="24186"/>
                </a:lnTo>
                <a:lnTo>
                  <a:pt x="13412" y="24125"/>
                </a:lnTo>
                <a:lnTo>
                  <a:pt x="13533" y="24065"/>
                </a:lnTo>
                <a:lnTo>
                  <a:pt x="13633" y="23984"/>
                </a:lnTo>
                <a:lnTo>
                  <a:pt x="13714" y="23904"/>
                </a:lnTo>
                <a:lnTo>
                  <a:pt x="13835" y="23783"/>
                </a:lnTo>
                <a:lnTo>
                  <a:pt x="13915" y="23642"/>
                </a:lnTo>
                <a:lnTo>
                  <a:pt x="13996" y="23481"/>
                </a:lnTo>
                <a:lnTo>
                  <a:pt x="14056" y="23320"/>
                </a:lnTo>
                <a:lnTo>
                  <a:pt x="14076" y="23159"/>
                </a:lnTo>
                <a:lnTo>
                  <a:pt x="14096" y="22998"/>
                </a:lnTo>
                <a:lnTo>
                  <a:pt x="14076" y="22837"/>
                </a:lnTo>
                <a:lnTo>
                  <a:pt x="14056" y="22676"/>
                </a:lnTo>
                <a:lnTo>
                  <a:pt x="14016" y="22555"/>
                </a:lnTo>
                <a:lnTo>
                  <a:pt x="13956" y="22434"/>
                </a:lnTo>
                <a:lnTo>
                  <a:pt x="13835" y="22232"/>
                </a:lnTo>
                <a:lnTo>
                  <a:pt x="13653" y="22051"/>
                </a:lnTo>
                <a:lnTo>
                  <a:pt x="13472" y="21910"/>
                </a:lnTo>
                <a:lnTo>
                  <a:pt x="13351" y="21850"/>
                </a:lnTo>
                <a:lnTo>
                  <a:pt x="13231" y="21810"/>
                </a:lnTo>
                <a:lnTo>
                  <a:pt x="13110" y="21769"/>
                </a:lnTo>
                <a:lnTo>
                  <a:pt x="12989" y="21749"/>
                </a:lnTo>
                <a:lnTo>
                  <a:pt x="12868" y="21729"/>
                </a:lnTo>
                <a:close/>
                <a:moveTo>
                  <a:pt x="20581" y="21648"/>
                </a:moveTo>
                <a:lnTo>
                  <a:pt x="20400" y="21669"/>
                </a:lnTo>
                <a:lnTo>
                  <a:pt x="20218" y="21709"/>
                </a:lnTo>
                <a:lnTo>
                  <a:pt x="20057" y="21769"/>
                </a:lnTo>
                <a:lnTo>
                  <a:pt x="19896" y="21830"/>
                </a:lnTo>
                <a:lnTo>
                  <a:pt x="19755" y="21930"/>
                </a:lnTo>
                <a:lnTo>
                  <a:pt x="19614" y="22051"/>
                </a:lnTo>
                <a:lnTo>
                  <a:pt x="19493" y="22192"/>
                </a:lnTo>
                <a:lnTo>
                  <a:pt x="19393" y="22333"/>
                </a:lnTo>
                <a:lnTo>
                  <a:pt x="19312" y="22494"/>
                </a:lnTo>
                <a:lnTo>
                  <a:pt x="19252" y="22655"/>
                </a:lnTo>
                <a:lnTo>
                  <a:pt x="19232" y="22837"/>
                </a:lnTo>
                <a:lnTo>
                  <a:pt x="19211" y="23018"/>
                </a:lnTo>
                <a:lnTo>
                  <a:pt x="19232" y="23199"/>
                </a:lnTo>
                <a:lnTo>
                  <a:pt x="19272" y="23360"/>
                </a:lnTo>
                <a:lnTo>
                  <a:pt x="19312" y="23541"/>
                </a:lnTo>
                <a:lnTo>
                  <a:pt x="19393" y="23703"/>
                </a:lnTo>
                <a:lnTo>
                  <a:pt x="19493" y="23843"/>
                </a:lnTo>
                <a:lnTo>
                  <a:pt x="19614" y="23984"/>
                </a:lnTo>
                <a:lnTo>
                  <a:pt x="19755" y="24085"/>
                </a:lnTo>
                <a:lnTo>
                  <a:pt x="19896" y="24186"/>
                </a:lnTo>
                <a:lnTo>
                  <a:pt x="20037" y="24266"/>
                </a:lnTo>
                <a:lnTo>
                  <a:pt x="20198" y="24327"/>
                </a:lnTo>
                <a:lnTo>
                  <a:pt x="20561" y="24367"/>
                </a:lnTo>
                <a:lnTo>
                  <a:pt x="20722" y="24347"/>
                </a:lnTo>
                <a:lnTo>
                  <a:pt x="20903" y="24327"/>
                </a:lnTo>
                <a:lnTo>
                  <a:pt x="21064" y="24266"/>
                </a:lnTo>
                <a:lnTo>
                  <a:pt x="21225" y="24186"/>
                </a:lnTo>
                <a:lnTo>
                  <a:pt x="21245" y="24186"/>
                </a:lnTo>
                <a:lnTo>
                  <a:pt x="21386" y="24085"/>
                </a:lnTo>
                <a:lnTo>
                  <a:pt x="21507" y="23964"/>
                </a:lnTo>
                <a:lnTo>
                  <a:pt x="21628" y="23843"/>
                </a:lnTo>
                <a:lnTo>
                  <a:pt x="21729" y="23703"/>
                </a:lnTo>
                <a:lnTo>
                  <a:pt x="21809" y="23521"/>
                </a:lnTo>
                <a:lnTo>
                  <a:pt x="21870" y="23340"/>
                </a:lnTo>
                <a:lnTo>
                  <a:pt x="21910" y="23179"/>
                </a:lnTo>
                <a:lnTo>
                  <a:pt x="21910" y="22998"/>
                </a:lnTo>
                <a:lnTo>
                  <a:pt x="21910" y="22816"/>
                </a:lnTo>
                <a:lnTo>
                  <a:pt x="21870" y="22655"/>
                </a:lnTo>
                <a:lnTo>
                  <a:pt x="21809" y="22474"/>
                </a:lnTo>
                <a:lnTo>
                  <a:pt x="21729" y="22333"/>
                </a:lnTo>
                <a:lnTo>
                  <a:pt x="21628" y="22172"/>
                </a:lnTo>
                <a:lnTo>
                  <a:pt x="21527" y="22051"/>
                </a:lnTo>
                <a:lnTo>
                  <a:pt x="21386" y="21930"/>
                </a:lnTo>
                <a:lnTo>
                  <a:pt x="21245" y="21830"/>
                </a:lnTo>
                <a:lnTo>
                  <a:pt x="21104" y="21769"/>
                </a:lnTo>
                <a:lnTo>
                  <a:pt x="20923" y="21709"/>
                </a:lnTo>
                <a:lnTo>
                  <a:pt x="20581" y="21648"/>
                </a:lnTo>
                <a:close/>
                <a:moveTo>
                  <a:pt x="16191" y="13090"/>
                </a:moveTo>
                <a:lnTo>
                  <a:pt x="16775" y="13110"/>
                </a:lnTo>
                <a:lnTo>
                  <a:pt x="17339" y="13130"/>
                </a:lnTo>
                <a:lnTo>
                  <a:pt x="17963" y="13191"/>
                </a:lnTo>
                <a:lnTo>
                  <a:pt x="18607" y="13271"/>
                </a:lnTo>
                <a:lnTo>
                  <a:pt x="19232" y="13372"/>
                </a:lnTo>
                <a:lnTo>
                  <a:pt x="19876" y="13473"/>
                </a:lnTo>
                <a:lnTo>
                  <a:pt x="21124" y="13734"/>
                </a:lnTo>
                <a:lnTo>
                  <a:pt x="22373" y="14016"/>
                </a:lnTo>
                <a:lnTo>
                  <a:pt x="22836" y="14137"/>
                </a:lnTo>
                <a:lnTo>
                  <a:pt x="23319" y="14258"/>
                </a:lnTo>
                <a:lnTo>
                  <a:pt x="23783" y="14399"/>
                </a:lnTo>
                <a:lnTo>
                  <a:pt x="24024" y="14500"/>
                </a:lnTo>
                <a:lnTo>
                  <a:pt x="24246" y="14580"/>
                </a:lnTo>
                <a:lnTo>
                  <a:pt x="24427" y="14681"/>
                </a:lnTo>
                <a:lnTo>
                  <a:pt x="24568" y="14782"/>
                </a:lnTo>
                <a:lnTo>
                  <a:pt x="24709" y="14902"/>
                </a:lnTo>
                <a:lnTo>
                  <a:pt x="24850" y="15023"/>
                </a:lnTo>
                <a:lnTo>
                  <a:pt x="25112" y="15285"/>
                </a:lnTo>
                <a:lnTo>
                  <a:pt x="25373" y="15547"/>
                </a:lnTo>
                <a:lnTo>
                  <a:pt x="25232" y="16634"/>
                </a:lnTo>
                <a:lnTo>
                  <a:pt x="25152" y="17178"/>
                </a:lnTo>
                <a:lnTo>
                  <a:pt x="25071" y="17722"/>
                </a:lnTo>
                <a:lnTo>
                  <a:pt x="24910" y="18527"/>
                </a:lnTo>
                <a:lnTo>
                  <a:pt x="24729" y="19333"/>
                </a:lnTo>
                <a:lnTo>
                  <a:pt x="24528" y="20138"/>
                </a:lnTo>
                <a:lnTo>
                  <a:pt x="24326" y="20944"/>
                </a:lnTo>
                <a:lnTo>
                  <a:pt x="24105" y="21729"/>
                </a:lnTo>
                <a:lnTo>
                  <a:pt x="23863" y="22514"/>
                </a:lnTo>
                <a:lnTo>
                  <a:pt x="23601" y="23280"/>
                </a:lnTo>
                <a:lnTo>
                  <a:pt x="23319" y="24045"/>
                </a:lnTo>
                <a:lnTo>
                  <a:pt x="23017" y="24810"/>
                </a:lnTo>
                <a:lnTo>
                  <a:pt x="22715" y="25575"/>
                </a:lnTo>
                <a:lnTo>
                  <a:pt x="22373" y="26320"/>
                </a:lnTo>
                <a:lnTo>
                  <a:pt x="22031" y="27065"/>
                </a:lnTo>
                <a:lnTo>
                  <a:pt x="21668" y="27790"/>
                </a:lnTo>
                <a:lnTo>
                  <a:pt x="21286" y="28495"/>
                </a:lnTo>
                <a:lnTo>
                  <a:pt x="20883" y="29200"/>
                </a:lnTo>
                <a:lnTo>
                  <a:pt x="20460" y="29885"/>
                </a:lnTo>
                <a:lnTo>
                  <a:pt x="20218" y="30247"/>
                </a:lnTo>
                <a:lnTo>
                  <a:pt x="20198" y="30247"/>
                </a:lnTo>
                <a:lnTo>
                  <a:pt x="20057" y="30126"/>
                </a:lnTo>
                <a:lnTo>
                  <a:pt x="19916" y="30026"/>
                </a:lnTo>
                <a:lnTo>
                  <a:pt x="19876" y="29965"/>
                </a:lnTo>
                <a:lnTo>
                  <a:pt x="19775" y="29824"/>
                </a:lnTo>
                <a:lnTo>
                  <a:pt x="19654" y="29703"/>
                </a:lnTo>
                <a:lnTo>
                  <a:pt x="19393" y="29542"/>
                </a:lnTo>
                <a:lnTo>
                  <a:pt x="19151" y="29381"/>
                </a:lnTo>
                <a:lnTo>
                  <a:pt x="18889" y="29240"/>
                </a:lnTo>
                <a:lnTo>
                  <a:pt x="18607" y="29119"/>
                </a:lnTo>
                <a:lnTo>
                  <a:pt x="18345" y="29019"/>
                </a:lnTo>
                <a:lnTo>
                  <a:pt x="18084" y="28938"/>
                </a:lnTo>
                <a:lnTo>
                  <a:pt x="17802" y="28878"/>
                </a:lnTo>
                <a:lnTo>
                  <a:pt x="17540" y="28838"/>
                </a:lnTo>
                <a:lnTo>
                  <a:pt x="17258" y="28797"/>
                </a:lnTo>
                <a:lnTo>
                  <a:pt x="16976" y="28797"/>
                </a:lnTo>
                <a:lnTo>
                  <a:pt x="16694" y="28817"/>
                </a:lnTo>
                <a:lnTo>
                  <a:pt x="16412" y="28838"/>
                </a:lnTo>
                <a:lnTo>
                  <a:pt x="16090" y="28898"/>
                </a:lnTo>
                <a:lnTo>
                  <a:pt x="15748" y="28999"/>
                </a:lnTo>
                <a:lnTo>
                  <a:pt x="15405" y="29119"/>
                </a:lnTo>
                <a:lnTo>
                  <a:pt x="15063" y="29281"/>
                </a:lnTo>
                <a:lnTo>
                  <a:pt x="14741" y="29482"/>
                </a:lnTo>
                <a:lnTo>
                  <a:pt x="14439" y="29683"/>
                </a:lnTo>
                <a:lnTo>
                  <a:pt x="14157" y="29925"/>
                </a:lnTo>
                <a:lnTo>
                  <a:pt x="13895" y="30207"/>
                </a:lnTo>
                <a:lnTo>
                  <a:pt x="13513" y="29563"/>
                </a:lnTo>
                <a:lnTo>
                  <a:pt x="12949" y="28576"/>
                </a:lnTo>
                <a:lnTo>
                  <a:pt x="12445" y="27589"/>
                </a:lnTo>
                <a:lnTo>
                  <a:pt x="11962" y="26602"/>
                </a:lnTo>
                <a:lnTo>
                  <a:pt x="11539" y="25575"/>
                </a:lnTo>
                <a:lnTo>
                  <a:pt x="11136" y="24548"/>
                </a:lnTo>
                <a:lnTo>
                  <a:pt x="10794" y="23501"/>
                </a:lnTo>
                <a:lnTo>
                  <a:pt x="10472" y="22434"/>
                </a:lnTo>
                <a:lnTo>
                  <a:pt x="10190" y="21346"/>
                </a:lnTo>
                <a:lnTo>
                  <a:pt x="9948" y="20259"/>
                </a:lnTo>
                <a:lnTo>
                  <a:pt x="9747" y="19151"/>
                </a:lnTo>
                <a:lnTo>
                  <a:pt x="9666" y="18608"/>
                </a:lnTo>
                <a:lnTo>
                  <a:pt x="9586" y="18064"/>
                </a:lnTo>
                <a:lnTo>
                  <a:pt x="9465" y="16997"/>
                </a:lnTo>
                <a:lnTo>
                  <a:pt x="9364" y="16050"/>
                </a:lnTo>
                <a:lnTo>
                  <a:pt x="9324" y="15567"/>
                </a:lnTo>
                <a:lnTo>
                  <a:pt x="9243" y="15104"/>
                </a:lnTo>
                <a:lnTo>
                  <a:pt x="9404" y="15023"/>
                </a:lnTo>
                <a:lnTo>
                  <a:pt x="9545" y="14923"/>
                </a:lnTo>
                <a:lnTo>
                  <a:pt x="9848" y="14721"/>
                </a:lnTo>
                <a:lnTo>
                  <a:pt x="10291" y="14459"/>
                </a:lnTo>
                <a:lnTo>
                  <a:pt x="10754" y="14218"/>
                </a:lnTo>
                <a:lnTo>
                  <a:pt x="11257" y="13976"/>
                </a:lnTo>
                <a:lnTo>
                  <a:pt x="11781" y="13775"/>
                </a:lnTo>
                <a:lnTo>
                  <a:pt x="12284" y="13614"/>
                </a:lnTo>
                <a:lnTo>
                  <a:pt x="12828" y="13453"/>
                </a:lnTo>
                <a:lnTo>
                  <a:pt x="13372" y="13332"/>
                </a:lnTo>
                <a:lnTo>
                  <a:pt x="13935" y="13231"/>
                </a:lnTo>
                <a:lnTo>
                  <a:pt x="14499" y="13171"/>
                </a:lnTo>
                <a:lnTo>
                  <a:pt x="15063" y="13110"/>
                </a:lnTo>
                <a:lnTo>
                  <a:pt x="15627" y="13090"/>
                </a:lnTo>
                <a:close/>
                <a:moveTo>
                  <a:pt x="16936" y="30428"/>
                </a:moveTo>
                <a:lnTo>
                  <a:pt x="17218" y="30449"/>
                </a:lnTo>
                <a:lnTo>
                  <a:pt x="17500" y="30489"/>
                </a:lnTo>
                <a:lnTo>
                  <a:pt x="17782" y="30549"/>
                </a:lnTo>
                <a:lnTo>
                  <a:pt x="18043" y="30650"/>
                </a:lnTo>
                <a:lnTo>
                  <a:pt x="18305" y="30771"/>
                </a:lnTo>
                <a:lnTo>
                  <a:pt x="18547" y="30912"/>
                </a:lnTo>
                <a:lnTo>
                  <a:pt x="18688" y="31113"/>
                </a:lnTo>
                <a:lnTo>
                  <a:pt x="18849" y="31274"/>
                </a:lnTo>
                <a:lnTo>
                  <a:pt x="19030" y="31395"/>
                </a:lnTo>
                <a:lnTo>
                  <a:pt x="19232" y="31476"/>
                </a:lnTo>
                <a:lnTo>
                  <a:pt x="18950" y="31757"/>
                </a:lnTo>
                <a:lnTo>
                  <a:pt x="18627" y="31999"/>
                </a:lnTo>
                <a:lnTo>
                  <a:pt x="18386" y="32160"/>
                </a:lnTo>
                <a:lnTo>
                  <a:pt x="18144" y="32301"/>
                </a:lnTo>
                <a:lnTo>
                  <a:pt x="17882" y="32402"/>
                </a:lnTo>
                <a:lnTo>
                  <a:pt x="17621" y="32503"/>
                </a:lnTo>
                <a:lnTo>
                  <a:pt x="17359" y="32563"/>
                </a:lnTo>
                <a:lnTo>
                  <a:pt x="17097" y="32583"/>
                </a:lnTo>
                <a:lnTo>
                  <a:pt x="16835" y="32603"/>
                </a:lnTo>
                <a:lnTo>
                  <a:pt x="16573" y="32583"/>
                </a:lnTo>
                <a:lnTo>
                  <a:pt x="16312" y="32543"/>
                </a:lnTo>
                <a:lnTo>
                  <a:pt x="16070" y="32482"/>
                </a:lnTo>
                <a:lnTo>
                  <a:pt x="15828" y="32382"/>
                </a:lnTo>
                <a:lnTo>
                  <a:pt x="15587" y="32261"/>
                </a:lnTo>
                <a:lnTo>
                  <a:pt x="15345" y="32120"/>
                </a:lnTo>
                <a:lnTo>
                  <a:pt x="15124" y="31959"/>
                </a:lnTo>
                <a:lnTo>
                  <a:pt x="14922" y="31778"/>
                </a:lnTo>
                <a:lnTo>
                  <a:pt x="14721" y="31556"/>
                </a:lnTo>
                <a:lnTo>
                  <a:pt x="15023" y="31274"/>
                </a:lnTo>
                <a:lnTo>
                  <a:pt x="15325" y="30992"/>
                </a:lnTo>
                <a:lnTo>
                  <a:pt x="15567" y="30831"/>
                </a:lnTo>
                <a:lnTo>
                  <a:pt x="15808" y="30690"/>
                </a:lnTo>
                <a:lnTo>
                  <a:pt x="16090" y="30590"/>
                </a:lnTo>
                <a:lnTo>
                  <a:pt x="16352" y="30509"/>
                </a:lnTo>
                <a:lnTo>
                  <a:pt x="16654" y="30449"/>
                </a:lnTo>
                <a:lnTo>
                  <a:pt x="16936" y="30428"/>
                </a:lnTo>
                <a:close/>
                <a:moveTo>
                  <a:pt x="3565" y="1"/>
                </a:moveTo>
                <a:lnTo>
                  <a:pt x="3444" y="21"/>
                </a:lnTo>
                <a:lnTo>
                  <a:pt x="3343" y="81"/>
                </a:lnTo>
                <a:lnTo>
                  <a:pt x="3242" y="162"/>
                </a:lnTo>
                <a:lnTo>
                  <a:pt x="3162" y="242"/>
                </a:lnTo>
                <a:lnTo>
                  <a:pt x="3081" y="363"/>
                </a:lnTo>
                <a:lnTo>
                  <a:pt x="3021" y="484"/>
                </a:lnTo>
                <a:lnTo>
                  <a:pt x="2961" y="605"/>
                </a:lnTo>
                <a:lnTo>
                  <a:pt x="2860" y="887"/>
                </a:lnTo>
                <a:lnTo>
                  <a:pt x="2779" y="1169"/>
                </a:lnTo>
                <a:lnTo>
                  <a:pt x="2679" y="1632"/>
                </a:lnTo>
                <a:lnTo>
                  <a:pt x="2638" y="1894"/>
                </a:lnTo>
                <a:lnTo>
                  <a:pt x="2598" y="2155"/>
                </a:lnTo>
                <a:lnTo>
                  <a:pt x="2558" y="2699"/>
                </a:lnTo>
                <a:lnTo>
                  <a:pt x="2538" y="3223"/>
                </a:lnTo>
                <a:lnTo>
                  <a:pt x="2558" y="3746"/>
                </a:lnTo>
                <a:lnTo>
                  <a:pt x="2598" y="4350"/>
                </a:lnTo>
                <a:lnTo>
                  <a:pt x="2477" y="4270"/>
                </a:lnTo>
                <a:lnTo>
                  <a:pt x="2256" y="4129"/>
                </a:lnTo>
                <a:lnTo>
                  <a:pt x="2034" y="3988"/>
                </a:lnTo>
                <a:lnTo>
                  <a:pt x="1793" y="3867"/>
                </a:lnTo>
                <a:lnTo>
                  <a:pt x="1551" y="3766"/>
                </a:lnTo>
                <a:lnTo>
                  <a:pt x="1289" y="3686"/>
                </a:lnTo>
                <a:lnTo>
                  <a:pt x="1027" y="3605"/>
                </a:lnTo>
                <a:lnTo>
                  <a:pt x="766" y="3565"/>
                </a:lnTo>
                <a:lnTo>
                  <a:pt x="423" y="3565"/>
                </a:lnTo>
                <a:lnTo>
                  <a:pt x="363" y="3585"/>
                </a:lnTo>
                <a:lnTo>
                  <a:pt x="222" y="3666"/>
                </a:lnTo>
                <a:lnTo>
                  <a:pt x="121" y="3766"/>
                </a:lnTo>
                <a:lnTo>
                  <a:pt x="41" y="3887"/>
                </a:lnTo>
                <a:lnTo>
                  <a:pt x="0" y="4028"/>
                </a:lnTo>
                <a:lnTo>
                  <a:pt x="0" y="4169"/>
                </a:lnTo>
                <a:lnTo>
                  <a:pt x="0" y="4230"/>
                </a:lnTo>
                <a:lnTo>
                  <a:pt x="41" y="4310"/>
                </a:lnTo>
                <a:lnTo>
                  <a:pt x="81" y="4371"/>
                </a:lnTo>
                <a:lnTo>
                  <a:pt x="141" y="4431"/>
                </a:lnTo>
                <a:lnTo>
                  <a:pt x="524" y="4693"/>
                </a:lnTo>
                <a:lnTo>
                  <a:pt x="907" y="4914"/>
                </a:lnTo>
                <a:lnTo>
                  <a:pt x="1309" y="5136"/>
                </a:lnTo>
                <a:lnTo>
                  <a:pt x="1692" y="5377"/>
                </a:lnTo>
                <a:lnTo>
                  <a:pt x="2034" y="5639"/>
                </a:lnTo>
                <a:lnTo>
                  <a:pt x="2377" y="5921"/>
                </a:lnTo>
                <a:lnTo>
                  <a:pt x="2658" y="6203"/>
                </a:lnTo>
                <a:lnTo>
                  <a:pt x="2799" y="6364"/>
                </a:lnTo>
                <a:lnTo>
                  <a:pt x="2961" y="6485"/>
                </a:lnTo>
                <a:lnTo>
                  <a:pt x="3182" y="7210"/>
                </a:lnTo>
                <a:lnTo>
                  <a:pt x="3424" y="7935"/>
                </a:lnTo>
                <a:lnTo>
                  <a:pt x="3625" y="8398"/>
                </a:lnTo>
                <a:lnTo>
                  <a:pt x="3826" y="8861"/>
                </a:lnTo>
                <a:lnTo>
                  <a:pt x="4048" y="9324"/>
                </a:lnTo>
                <a:lnTo>
                  <a:pt x="4290" y="9767"/>
                </a:lnTo>
                <a:lnTo>
                  <a:pt x="3927" y="9687"/>
                </a:lnTo>
                <a:lnTo>
                  <a:pt x="3565" y="9606"/>
                </a:lnTo>
                <a:lnTo>
                  <a:pt x="2820" y="9506"/>
                </a:lnTo>
                <a:lnTo>
                  <a:pt x="2437" y="9465"/>
                </a:lnTo>
                <a:lnTo>
                  <a:pt x="2054" y="9445"/>
                </a:lnTo>
                <a:lnTo>
                  <a:pt x="1893" y="9445"/>
                </a:lnTo>
                <a:lnTo>
                  <a:pt x="1712" y="9465"/>
                </a:lnTo>
                <a:lnTo>
                  <a:pt x="1511" y="9506"/>
                </a:lnTo>
                <a:lnTo>
                  <a:pt x="1329" y="9586"/>
                </a:lnTo>
                <a:lnTo>
                  <a:pt x="1148" y="9667"/>
                </a:lnTo>
                <a:lnTo>
                  <a:pt x="1068" y="9727"/>
                </a:lnTo>
                <a:lnTo>
                  <a:pt x="1007" y="9788"/>
                </a:lnTo>
                <a:lnTo>
                  <a:pt x="967" y="9868"/>
                </a:lnTo>
                <a:lnTo>
                  <a:pt x="927" y="9949"/>
                </a:lnTo>
                <a:lnTo>
                  <a:pt x="907" y="10029"/>
                </a:lnTo>
                <a:lnTo>
                  <a:pt x="907" y="10130"/>
                </a:lnTo>
                <a:lnTo>
                  <a:pt x="947" y="10311"/>
                </a:lnTo>
                <a:lnTo>
                  <a:pt x="1007" y="10452"/>
                </a:lnTo>
                <a:lnTo>
                  <a:pt x="1088" y="10573"/>
                </a:lnTo>
                <a:lnTo>
                  <a:pt x="1209" y="10674"/>
                </a:lnTo>
                <a:lnTo>
                  <a:pt x="1329" y="10774"/>
                </a:lnTo>
                <a:lnTo>
                  <a:pt x="1470" y="10855"/>
                </a:lnTo>
                <a:lnTo>
                  <a:pt x="1631" y="10915"/>
                </a:lnTo>
                <a:lnTo>
                  <a:pt x="1793" y="10976"/>
                </a:lnTo>
                <a:lnTo>
                  <a:pt x="2135" y="11076"/>
                </a:lnTo>
                <a:lnTo>
                  <a:pt x="2477" y="11137"/>
                </a:lnTo>
                <a:lnTo>
                  <a:pt x="2820" y="11197"/>
                </a:lnTo>
                <a:lnTo>
                  <a:pt x="3122" y="11258"/>
                </a:lnTo>
                <a:lnTo>
                  <a:pt x="3746" y="11399"/>
                </a:lnTo>
                <a:lnTo>
                  <a:pt x="4350" y="11580"/>
                </a:lnTo>
                <a:lnTo>
                  <a:pt x="4692" y="11721"/>
                </a:lnTo>
                <a:lnTo>
                  <a:pt x="5015" y="11882"/>
                </a:lnTo>
                <a:lnTo>
                  <a:pt x="5337" y="12043"/>
                </a:lnTo>
                <a:lnTo>
                  <a:pt x="5518" y="12103"/>
                </a:lnTo>
                <a:lnTo>
                  <a:pt x="5679" y="12164"/>
                </a:lnTo>
                <a:lnTo>
                  <a:pt x="5820" y="12184"/>
                </a:lnTo>
                <a:lnTo>
                  <a:pt x="5941" y="12184"/>
                </a:lnTo>
                <a:lnTo>
                  <a:pt x="6444" y="12748"/>
                </a:lnTo>
                <a:lnTo>
                  <a:pt x="6948" y="13271"/>
                </a:lnTo>
                <a:lnTo>
                  <a:pt x="7350" y="13614"/>
                </a:lnTo>
                <a:lnTo>
                  <a:pt x="7773" y="13956"/>
                </a:lnTo>
                <a:lnTo>
                  <a:pt x="8096" y="14218"/>
                </a:lnTo>
                <a:lnTo>
                  <a:pt x="8257" y="14339"/>
                </a:lnTo>
                <a:lnTo>
                  <a:pt x="8438" y="14439"/>
                </a:lnTo>
                <a:lnTo>
                  <a:pt x="8377" y="14480"/>
                </a:lnTo>
                <a:lnTo>
                  <a:pt x="8317" y="14540"/>
                </a:lnTo>
                <a:lnTo>
                  <a:pt x="8257" y="14600"/>
                </a:lnTo>
                <a:lnTo>
                  <a:pt x="8216" y="14661"/>
                </a:lnTo>
                <a:lnTo>
                  <a:pt x="7934" y="14721"/>
                </a:lnTo>
                <a:lnTo>
                  <a:pt x="7653" y="14822"/>
                </a:lnTo>
                <a:lnTo>
                  <a:pt x="7411" y="14943"/>
                </a:lnTo>
                <a:lnTo>
                  <a:pt x="7210" y="15084"/>
                </a:lnTo>
                <a:lnTo>
                  <a:pt x="6867" y="15366"/>
                </a:lnTo>
                <a:lnTo>
                  <a:pt x="6525" y="15668"/>
                </a:lnTo>
                <a:lnTo>
                  <a:pt x="6203" y="15990"/>
                </a:lnTo>
                <a:lnTo>
                  <a:pt x="5880" y="16312"/>
                </a:lnTo>
                <a:lnTo>
                  <a:pt x="5578" y="16654"/>
                </a:lnTo>
                <a:lnTo>
                  <a:pt x="5296" y="17017"/>
                </a:lnTo>
                <a:lnTo>
                  <a:pt x="5015" y="17379"/>
                </a:lnTo>
                <a:lnTo>
                  <a:pt x="4753" y="17762"/>
                </a:lnTo>
                <a:lnTo>
                  <a:pt x="4511" y="18165"/>
                </a:lnTo>
                <a:lnTo>
                  <a:pt x="4290" y="18567"/>
                </a:lnTo>
                <a:lnTo>
                  <a:pt x="4068" y="18970"/>
                </a:lnTo>
                <a:lnTo>
                  <a:pt x="3887" y="19393"/>
                </a:lnTo>
                <a:lnTo>
                  <a:pt x="3806" y="19574"/>
                </a:lnTo>
                <a:lnTo>
                  <a:pt x="3806" y="19756"/>
                </a:lnTo>
                <a:lnTo>
                  <a:pt x="3826" y="19937"/>
                </a:lnTo>
                <a:lnTo>
                  <a:pt x="3887" y="20078"/>
                </a:lnTo>
                <a:lnTo>
                  <a:pt x="3988" y="20219"/>
                </a:lnTo>
                <a:lnTo>
                  <a:pt x="4128" y="20319"/>
                </a:lnTo>
                <a:lnTo>
                  <a:pt x="4290" y="20400"/>
                </a:lnTo>
                <a:lnTo>
                  <a:pt x="4491" y="20440"/>
                </a:lnTo>
                <a:lnTo>
                  <a:pt x="4833" y="20460"/>
                </a:lnTo>
                <a:lnTo>
                  <a:pt x="5155" y="20440"/>
                </a:lnTo>
                <a:lnTo>
                  <a:pt x="5498" y="20380"/>
                </a:lnTo>
                <a:lnTo>
                  <a:pt x="5820" y="20279"/>
                </a:lnTo>
                <a:lnTo>
                  <a:pt x="6122" y="20158"/>
                </a:lnTo>
                <a:lnTo>
                  <a:pt x="6444" y="20038"/>
                </a:lnTo>
                <a:lnTo>
                  <a:pt x="6746" y="19876"/>
                </a:lnTo>
                <a:lnTo>
                  <a:pt x="7028" y="19695"/>
                </a:lnTo>
                <a:lnTo>
                  <a:pt x="7330" y="19514"/>
                </a:lnTo>
                <a:lnTo>
                  <a:pt x="7612" y="19313"/>
                </a:lnTo>
                <a:lnTo>
                  <a:pt x="8176" y="18930"/>
                </a:lnTo>
                <a:lnTo>
                  <a:pt x="8196" y="18910"/>
                </a:lnTo>
                <a:lnTo>
                  <a:pt x="8277" y="19413"/>
                </a:lnTo>
                <a:lnTo>
                  <a:pt x="8357" y="19977"/>
                </a:lnTo>
                <a:lnTo>
                  <a:pt x="8458" y="20561"/>
                </a:lnTo>
                <a:lnTo>
                  <a:pt x="8559" y="21125"/>
                </a:lnTo>
                <a:lnTo>
                  <a:pt x="8680" y="21689"/>
                </a:lnTo>
                <a:lnTo>
                  <a:pt x="8961" y="22816"/>
                </a:lnTo>
                <a:lnTo>
                  <a:pt x="9284" y="23924"/>
                </a:lnTo>
                <a:lnTo>
                  <a:pt x="9465" y="24468"/>
                </a:lnTo>
                <a:lnTo>
                  <a:pt x="9646" y="25032"/>
                </a:lnTo>
                <a:lnTo>
                  <a:pt x="10069" y="26119"/>
                </a:lnTo>
                <a:lnTo>
                  <a:pt x="10512" y="27206"/>
                </a:lnTo>
                <a:lnTo>
                  <a:pt x="11015" y="28274"/>
                </a:lnTo>
                <a:lnTo>
                  <a:pt x="11519" y="29260"/>
                </a:lnTo>
                <a:lnTo>
                  <a:pt x="12063" y="30247"/>
                </a:lnTo>
                <a:lnTo>
                  <a:pt x="12345" y="30730"/>
                </a:lnTo>
                <a:lnTo>
                  <a:pt x="12486" y="30992"/>
                </a:lnTo>
                <a:lnTo>
                  <a:pt x="12647" y="31234"/>
                </a:lnTo>
                <a:lnTo>
                  <a:pt x="12808" y="31455"/>
                </a:lnTo>
                <a:lnTo>
                  <a:pt x="12989" y="31677"/>
                </a:lnTo>
                <a:lnTo>
                  <a:pt x="13210" y="31858"/>
                </a:lnTo>
                <a:lnTo>
                  <a:pt x="13432" y="31999"/>
                </a:lnTo>
                <a:lnTo>
                  <a:pt x="13452" y="32019"/>
                </a:lnTo>
                <a:lnTo>
                  <a:pt x="13553" y="32080"/>
                </a:lnTo>
                <a:lnTo>
                  <a:pt x="13653" y="32140"/>
                </a:lnTo>
                <a:lnTo>
                  <a:pt x="13754" y="32160"/>
                </a:lnTo>
                <a:lnTo>
                  <a:pt x="13875" y="32160"/>
                </a:lnTo>
                <a:lnTo>
                  <a:pt x="13935" y="32321"/>
                </a:lnTo>
                <a:lnTo>
                  <a:pt x="13996" y="32462"/>
                </a:lnTo>
                <a:lnTo>
                  <a:pt x="14157" y="32744"/>
                </a:lnTo>
                <a:lnTo>
                  <a:pt x="14358" y="32986"/>
                </a:lnTo>
                <a:lnTo>
                  <a:pt x="14580" y="33207"/>
                </a:lnTo>
                <a:lnTo>
                  <a:pt x="14842" y="33389"/>
                </a:lnTo>
                <a:lnTo>
                  <a:pt x="15124" y="33550"/>
                </a:lnTo>
                <a:lnTo>
                  <a:pt x="15405" y="33691"/>
                </a:lnTo>
                <a:lnTo>
                  <a:pt x="15728" y="33791"/>
                </a:lnTo>
                <a:lnTo>
                  <a:pt x="16050" y="33872"/>
                </a:lnTo>
                <a:lnTo>
                  <a:pt x="16372" y="33932"/>
                </a:lnTo>
                <a:lnTo>
                  <a:pt x="16714" y="33952"/>
                </a:lnTo>
                <a:lnTo>
                  <a:pt x="17037" y="33952"/>
                </a:lnTo>
                <a:lnTo>
                  <a:pt x="17379" y="33932"/>
                </a:lnTo>
                <a:lnTo>
                  <a:pt x="17681" y="33892"/>
                </a:lnTo>
                <a:lnTo>
                  <a:pt x="18003" y="33832"/>
                </a:lnTo>
                <a:lnTo>
                  <a:pt x="18285" y="33731"/>
                </a:lnTo>
                <a:lnTo>
                  <a:pt x="18668" y="33570"/>
                </a:lnTo>
                <a:lnTo>
                  <a:pt x="19050" y="33389"/>
                </a:lnTo>
                <a:lnTo>
                  <a:pt x="19393" y="33167"/>
                </a:lnTo>
                <a:lnTo>
                  <a:pt x="19715" y="32925"/>
                </a:lnTo>
                <a:lnTo>
                  <a:pt x="20037" y="32644"/>
                </a:lnTo>
                <a:lnTo>
                  <a:pt x="20339" y="32362"/>
                </a:lnTo>
                <a:lnTo>
                  <a:pt x="20621" y="32060"/>
                </a:lnTo>
                <a:lnTo>
                  <a:pt x="20883" y="31737"/>
                </a:lnTo>
                <a:lnTo>
                  <a:pt x="21145" y="31415"/>
                </a:lnTo>
                <a:lnTo>
                  <a:pt x="21386" y="31073"/>
                </a:lnTo>
                <a:lnTo>
                  <a:pt x="21628" y="30730"/>
                </a:lnTo>
                <a:lnTo>
                  <a:pt x="21849" y="30368"/>
                </a:lnTo>
                <a:lnTo>
                  <a:pt x="22272" y="29643"/>
                </a:lnTo>
                <a:lnTo>
                  <a:pt x="22675" y="28938"/>
                </a:lnTo>
                <a:lnTo>
                  <a:pt x="22997" y="28314"/>
                </a:lnTo>
                <a:lnTo>
                  <a:pt x="23319" y="27690"/>
                </a:lnTo>
                <a:lnTo>
                  <a:pt x="23621" y="27045"/>
                </a:lnTo>
                <a:lnTo>
                  <a:pt x="23924" y="26421"/>
                </a:lnTo>
                <a:lnTo>
                  <a:pt x="24185" y="25777"/>
                </a:lnTo>
                <a:lnTo>
                  <a:pt x="24447" y="25112"/>
                </a:lnTo>
                <a:lnTo>
                  <a:pt x="24709" y="24468"/>
                </a:lnTo>
                <a:lnTo>
                  <a:pt x="24951" y="23803"/>
                </a:lnTo>
                <a:lnTo>
                  <a:pt x="25172" y="23139"/>
                </a:lnTo>
                <a:lnTo>
                  <a:pt x="25373" y="22474"/>
                </a:lnTo>
                <a:lnTo>
                  <a:pt x="25575" y="21810"/>
                </a:lnTo>
                <a:lnTo>
                  <a:pt x="25756" y="21125"/>
                </a:lnTo>
                <a:lnTo>
                  <a:pt x="25937" y="20440"/>
                </a:lnTo>
                <a:lnTo>
                  <a:pt x="26078" y="19756"/>
                </a:lnTo>
                <a:lnTo>
                  <a:pt x="26239" y="19071"/>
                </a:lnTo>
                <a:lnTo>
                  <a:pt x="26360" y="18386"/>
                </a:lnTo>
                <a:lnTo>
                  <a:pt x="26682" y="18527"/>
                </a:lnTo>
                <a:lnTo>
                  <a:pt x="27005" y="18648"/>
                </a:lnTo>
                <a:lnTo>
                  <a:pt x="27327" y="18749"/>
                </a:lnTo>
                <a:lnTo>
                  <a:pt x="27609" y="18849"/>
                </a:lnTo>
                <a:lnTo>
                  <a:pt x="29864" y="19715"/>
                </a:lnTo>
                <a:lnTo>
                  <a:pt x="29965" y="19735"/>
                </a:lnTo>
                <a:lnTo>
                  <a:pt x="30065" y="19756"/>
                </a:lnTo>
                <a:lnTo>
                  <a:pt x="30146" y="19735"/>
                </a:lnTo>
                <a:lnTo>
                  <a:pt x="30247" y="19715"/>
                </a:lnTo>
                <a:lnTo>
                  <a:pt x="30327" y="19695"/>
                </a:lnTo>
                <a:lnTo>
                  <a:pt x="30408" y="19655"/>
                </a:lnTo>
                <a:lnTo>
                  <a:pt x="30549" y="19534"/>
                </a:lnTo>
                <a:lnTo>
                  <a:pt x="30649" y="19373"/>
                </a:lnTo>
                <a:lnTo>
                  <a:pt x="30730" y="19192"/>
                </a:lnTo>
                <a:lnTo>
                  <a:pt x="30750" y="19010"/>
                </a:lnTo>
                <a:lnTo>
                  <a:pt x="30750" y="18930"/>
                </a:lnTo>
                <a:lnTo>
                  <a:pt x="30730" y="18829"/>
                </a:lnTo>
                <a:lnTo>
                  <a:pt x="30629" y="18447"/>
                </a:lnTo>
                <a:lnTo>
                  <a:pt x="30508" y="18064"/>
                </a:lnTo>
                <a:lnTo>
                  <a:pt x="30368" y="17681"/>
                </a:lnTo>
                <a:lnTo>
                  <a:pt x="30206" y="17339"/>
                </a:lnTo>
                <a:lnTo>
                  <a:pt x="30005" y="16977"/>
                </a:lnTo>
                <a:lnTo>
                  <a:pt x="29804" y="16634"/>
                </a:lnTo>
                <a:lnTo>
                  <a:pt x="29582" y="16312"/>
                </a:lnTo>
                <a:lnTo>
                  <a:pt x="29341" y="15990"/>
                </a:lnTo>
                <a:lnTo>
                  <a:pt x="29079" y="15688"/>
                </a:lnTo>
                <a:lnTo>
                  <a:pt x="28797" y="15406"/>
                </a:lnTo>
                <a:lnTo>
                  <a:pt x="28495" y="15144"/>
                </a:lnTo>
                <a:lnTo>
                  <a:pt x="28173" y="14902"/>
                </a:lnTo>
                <a:lnTo>
                  <a:pt x="27830" y="14661"/>
                </a:lnTo>
                <a:lnTo>
                  <a:pt x="27649" y="14540"/>
                </a:lnTo>
                <a:lnTo>
                  <a:pt x="27468" y="14439"/>
                </a:lnTo>
                <a:lnTo>
                  <a:pt x="27266" y="14339"/>
                </a:lnTo>
                <a:lnTo>
                  <a:pt x="27065" y="14278"/>
                </a:lnTo>
                <a:lnTo>
                  <a:pt x="26864" y="14238"/>
                </a:lnTo>
                <a:lnTo>
                  <a:pt x="26642" y="14218"/>
                </a:lnTo>
                <a:lnTo>
                  <a:pt x="26541" y="14117"/>
                </a:lnTo>
                <a:lnTo>
                  <a:pt x="26400" y="14057"/>
                </a:lnTo>
                <a:lnTo>
                  <a:pt x="26259" y="14016"/>
                </a:lnTo>
                <a:lnTo>
                  <a:pt x="26119" y="13996"/>
                </a:lnTo>
                <a:lnTo>
                  <a:pt x="26380" y="13694"/>
                </a:lnTo>
                <a:lnTo>
                  <a:pt x="26622" y="13392"/>
                </a:lnTo>
                <a:lnTo>
                  <a:pt x="27085" y="12748"/>
                </a:lnTo>
                <a:lnTo>
                  <a:pt x="27488" y="12184"/>
                </a:lnTo>
                <a:lnTo>
                  <a:pt x="27870" y="11620"/>
                </a:lnTo>
                <a:lnTo>
                  <a:pt x="28152" y="11580"/>
                </a:lnTo>
                <a:lnTo>
                  <a:pt x="28434" y="11540"/>
                </a:lnTo>
                <a:lnTo>
                  <a:pt x="29079" y="11439"/>
                </a:lnTo>
                <a:lnTo>
                  <a:pt x="29723" y="11378"/>
                </a:lnTo>
                <a:lnTo>
                  <a:pt x="30408" y="11358"/>
                </a:lnTo>
                <a:lnTo>
                  <a:pt x="31092" y="11378"/>
                </a:lnTo>
                <a:lnTo>
                  <a:pt x="31374" y="11399"/>
                </a:lnTo>
                <a:lnTo>
                  <a:pt x="31676" y="11459"/>
                </a:lnTo>
                <a:lnTo>
                  <a:pt x="31979" y="11499"/>
                </a:lnTo>
                <a:lnTo>
                  <a:pt x="32260" y="11499"/>
                </a:lnTo>
                <a:lnTo>
                  <a:pt x="32422" y="11479"/>
                </a:lnTo>
                <a:lnTo>
                  <a:pt x="32562" y="11439"/>
                </a:lnTo>
                <a:lnTo>
                  <a:pt x="32683" y="11358"/>
                </a:lnTo>
                <a:lnTo>
                  <a:pt x="32784" y="11237"/>
                </a:lnTo>
                <a:lnTo>
                  <a:pt x="32844" y="11117"/>
                </a:lnTo>
                <a:lnTo>
                  <a:pt x="32905" y="10976"/>
                </a:lnTo>
                <a:lnTo>
                  <a:pt x="32905" y="10835"/>
                </a:lnTo>
                <a:lnTo>
                  <a:pt x="32885" y="10674"/>
                </a:lnTo>
                <a:lnTo>
                  <a:pt x="32824" y="10492"/>
                </a:lnTo>
                <a:lnTo>
                  <a:pt x="32724" y="10331"/>
                </a:lnTo>
                <a:lnTo>
                  <a:pt x="32583" y="10190"/>
                </a:lnTo>
                <a:lnTo>
                  <a:pt x="32442" y="10090"/>
                </a:lnTo>
                <a:lnTo>
                  <a:pt x="32260" y="10009"/>
                </a:lnTo>
                <a:lnTo>
                  <a:pt x="32079" y="9949"/>
                </a:lnTo>
                <a:lnTo>
                  <a:pt x="31878" y="9908"/>
                </a:lnTo>
                <a:lnTo>
                  <a:pt x="31697" y="9888"/>
                </a:lnTo>
                <a:lnTo>
                  <a:pt x="31274" y="9848"/>
                </a:lnTo>
                <a:lnTo>
                  <a:pt x="30871" y="9828"/>
                </a:lnTo>
                <a:lnTo>
                  <a:pt x="30448" y="9808"/>
                </a:lnTo>
                <a:lnTo>
                  <a:pt x="30025" y="9828"/>
                </a:lnTo>
                <a:lnTo>
                  <a:pt x="29421" y="9888"/>
                </a:lnTo>
                <a:lnTo>
                  <a:pt x="28837" y="9989"/>
                </a:lnTo>
                <a:lnTo>
                  <a:pt x="29139" y="9385"/>
                </a:lnTo>
                <a:lnTo>
                  <a:pt x="29421" y="8781"/>
                </a:lnTo>
                <a:lnTo>
                  <a:pt x="29703" y="8156"/>
                </a:lnTo>
                <a:lnTo>
                  <a:pt x="29965" y="7532"/>
                </a:lnTo>
                <a:lnTo>
                  <a:pt x="30086" y="7492"/>
                </a:lnTo>
                <a:lnTo>
                  <a:pt x="30186" y="7452"/>
                </a:lnTo>
                <a:lnTo>
                  <a:pt x="30428" y="7331"/>
                </a:lnTo>
                <a:lnTo>
                  <a:pt x="30871" y="7069"/>
                </a:lnTo>
                <a:lnTo>
                  <a:pt x="31173" y="6908"/>
                </a:lnTo>
                <a:lnTo>
                  <a:pt x="31515" y="6767"/>
                </a:lnTo>
                <a:lnTo>
                  <a:pt x="31838" y="6646"/>
                </a:lnTo>
                <a:lnTo>
                  <a:pt x="32180" y="6545"/>
                </a:lnTo>
                <a:lnTo>
                  <a:pt x="32502" y="6465"/>
                </a:lnTo>
                <a:lnTo>
                  <a:pt x="32824" y="6404"/>
                </a:lnTo>
                <a:lnTo>
                  <a:pt x="33146" y="6384"/>
                </a:lnTo>
                <a:lnTo>
                  <a:pt x="33469" y="6364"/>
                </a:lnTo>
                <a:lnTo>
                  <a:pt x="33831" y="6384"/>
                </a:lnTo>
                <a:lnTo>
                  <a:pt x="34194" y="6404"/>
                </a:lnTo>
                <a:lnTo>
                  <a:pt x="34375" y="6425"/>
                </a:lnTo>
                <a:lnTo>
                  <a:pt x="34556" y="6465"/>
                </a:lnTo>
                <a:lnTo>
                  <a:pt x="34737" y="6485"/>
                </a:lnTo>
                <a:lnTo>
                  <a:pt x="34919" y="6485"/>
                </a:lnTo>
                <a:lnTo>
                  <a:pt x="35039" y="6465"/>
                </a:lnTo>
                <a:lnTo>
                  <a:pt x="35140" y="6425"/>
                </a:lnTo>
                <a:lnTo>
                  <a:pt x="35241" y="6384"/>
                </a:lnTo>
                <a:lnTo>
                  <a:pt x="35321" y="6324"/>
                </a:lnTo>
                <a:lnTo>
                  <a:pt x="35402" y="6243"/>
                </a:lnTo>
                <a:lnTo>
                  <a:pt x="35462" y="6163"/>
                </a:lnTo>
                <a:lnTo>
                  <a:pt x="35523" y="6082"/>
                </a:lnTo>
                <a:lnTo>
                  <a:pt x="35543" y="5982"/>
                </a:lnTo>
                <a:lnTo>
                  <a:pt x="35563" y="5881"/>
                </a:lnTo>
                <a:lnTo>
                  <a:pt x="35583" y="5800"/>
                </a:lnTo>
                <a:lnTo>
                  <a:pt x="35563" y="5700"/>
                </a:lnTo>
                <a:lnTo>
                  <a:pt x="35543" y="5599"/>
                </a:lnTo>
                <a:lnTo>
                  <a:pt x="35503" y="5498"/>
                </a:lnTo>
                <a:lnTo>
                  <a:pt x="35442" y="5418"/>
                </a:lnTo>
                <a:lnTo>
                  <a:pt x="35362" y="5337"/>
                </a:lnTo>
                <a:lnTo>
                  <a:pt x="35261" y="5257"/>
                </a:lnTo>
                <a:lnTo>
                  <a:pt x="35080" y="5156"/>
                </a:lnTo>
                <a:lnTo>
                  <a:pt x="34878" y="5075"/>
                </a:lnTo>
                <a:lnTo>
                  <a:pt x="34677" y="5035"/>
                </a:lnTo>
                <a:lnTo>
                  <a:pt x="34455" y="4995"/>
                </a:lnTo>
                <a:lnTo>
                  <a:pt x="34012" y="4955"/>
                </a:lnTo>
                <a:lnTo>
                  <a:pt x="33589" y="4955"/>
                </a:lnTo>
                <a:lnTo>
                  <a:pt x="33146" y="4975"/>
                </a:lnTo>
                <a:lnTo>
                  <a:pt x="32703" y="5035"/>
                </a:lnTo>
                <a:lnTo>
                  <a:pt x="32260" y="5116"/>
                </a:lnTo>
                <a:lnTo>
                  <a:pt x="31817" y="5236"/>
                </a:lnTo>
                <a:lnTo>
                  <a:pt x="31515" y="5337"/>
                </a:lnTo>
                <a:lnTo>
                  <a:pt x="31193" y="5458"/>
                </a:lnTo>
                <a:lnTo>
                  <a:pt x="30891" y="5599"/>
                </a:lnTo>
                <a:lnTo>
                  <a:pt x="30589" y="5760"/>
                </a:lnTo>
                <a:lnTo>
                  <a:pt x="30589" y="5760"/>
                </a:lnTo>
                <a:lnTo>
                  <a:pt x="30730" y="5257"/>
                </a:lnTo>
                <a:lnTo>
                  <a:pt x="30871" y="4753"/>
                </a:lnTo>
                <a:lnTo>
                  <a:pt x="30992" y="4270"/>
                </a:lnTo>
                <a:lnTo>
                  <a:pt x="31092" y="3766"/>
                </a:lnTo>
                <a:lnTo>
                  <a:pt x="31274" y="2800"/>
                </a:lnTo>
                <a:lnTo>
                  <a:pt x="31334" y="2296"/>
                </a:lnTo>
                <a:lnTo>
                  <a:pt x="31374" y="1813"/>
                </a:lnTo>
                <a:lnTo>
                  <a:pt x="31374" y="1330"/>
                </a:lnTo>
                <a:lnTo>
                  <a:pt x="31354" y="1088"/>
                </a:lnTo>
                <a:lnTo>
                  <a:pt x="31334" y="847"/>
                </a:lnTo>
                <a:lnTo>
                  <a:pt x="31294" y="706"/>
                </a:lnTo>
                <a:lnTo>
                  <a:pt x="31254" y="585"/>
                </a:lnTo>
                <a:lnTo>
                  <a:pt x="31193" y="464"/>
                </a:lnTo>
                <a:lnTo>
                  <a:pt x="31113" y="363"/>
                </a:lnTo>
                <a:lnTo>
                  <a:pt x="31012" y="283"/>
                </a:lnTo>
                <a:lnTo>
                  <a:pt x="31072" y="303"/>
                </a:lnTo>
                <a:lnTo>
                  <a:pt x="31072" y="303"/>
                </a:lnTo>
                <a:lnTo>
                  <a:pt x="30951" y="101"/>
                </a:lnTo>
                <a:lnTo>
                  <a:pt x="30931" y="41"/>
                </a:lnTo>
                <a:lnTo>
                  <a:pt x="30871" y="21"/>
                </a:lnTo>
                <a:lnTo>
                  <a:pt x="30831" y="1"/>
                </a:lnTo>
                <a:lnTo>
                  <a:pt x="30710" y="1"/>
                </a:lnTo>
                <a:lnTo>
                  <a:pt x="30670" y="21"/>
                </a:lnTo>
                <a:lnTo>
                  <a:pt x="30609" y="61"/>
                </a:lnTo>
                <a:lnTo>
                  <a:pt x="30589" y="101"/>
                </a:lnTo>
                <a:lnTo>
                  <a:pt x="30488" y="222"/>
                </a:lnTo>
                <a:lnTo>
                  <a:pt x="30388" y="323"/>
                </a:lnTo>
                <a:lnTo>
                  <a:pt x="30287" y="424"/>
                </a:lnTo>
                <a:lnTo>
                  <a:pt x="30186" y="565"/>
                </a:lnTo>
                <a:lnTo>
                  <a:pt x="30126" y="665"/>
                </a:lnTo>
                <a:lnTo>
                  <a:pt x="30065" y="766"/>
                </a:lnTo>
                <a:lnTo>
                  <a:pt x="30005" y="1008"/>
                </a:lnTo>
                <a:lnTo>
                  <a:pt x="29904" y="1491"/>
                </a:lnTo>
                <a:lnTo>
                  <a:pt x="29723" y="2337"/>
                </a:lnTo>
                <a:lnTo>
                  <a:pt x="29562" y="2035"/>
                </a:lnTo>
                <a:lnTo>
                  <a:pt x="29381" y="1753"/>
                </a:lnTo>
                <a:lnTo>
                  <a:pt x="29179" y="1471"/>
                </a:lnTo>
                <a:lnTo>
                  <a:pt x="28938" y="1209"/>
                </a:lnTo>
                <a:lnTo>
                  <a:pt x="28696" y="988"/>
                </a:lnTo>
                <a:lnTo>
                  <a:pt x="28555" y="907"/>
                </a:lnTo>
                <a:lnTo>
                  <a:pt x="28414" y="806"/>
                </a:lnTo>
                <a:lnTo>
                  <a:pt x="28273" y="746"/>
                </a:lnTo>
                <a:lnTo>
                  <a:pt x="28132" y="685"/>
                </a:lnTo>
                <a:lnTo>
                  <a:pt x="27971" y="625"/>
                </a:lnTo>
                <a:lnTo>
                  <a:pt x="27810" y="605"/>
                </a:lnTo>
                <a:lnTo>
                  <a:pt x="27669" y="585"/>
                </a:lnTo>
                <a:lnTo>
                  <a:pt x="27508" y="625"/>
                </a:lnTo>
                <a:lnTo>
                  <a:pt x="27367" y="706"/>
                </a:lnTo>
                <a:lnTo>
                  <a:pt x="27246" y="806"/>
                </a:lnTo>
                <a:lnTo>
                  <a:pt x="27146" y="927"/>
                </a:lnTo>
                <a:lnTo>
                  <a:pt x="27125" y="1008"/>
                </a:lnTo>
                <a:lnTo>
                  <a:pt x="27105" y="1068"/>
                </a:lnTo>
                <a:lnTo>
                  <a:pt x="27105" y="1149"/>
                </a:lnTo>
                <a:lnTo>
                  <a:pt x="27125" y="1229"/>
                </a:lnTo>
                <a:lnTo>
                  <a:pt x="27166" y="1310"/>
                </a:lnTo>
                <a:lnTo>
                  <a:pt x="27206" y="1390"/>
                </a:lnTo>
                <a:lnTo>
                  <a:pt x="27387" y="1592"/>
                </a:lnTo>
                <a:lnTo>
                  <a:pt x="27568" y="1813"/>
                </a:lnTo>
                <a:lnTo>
                  <a:pt x="27951" y="2216"/>
                </a:lnTo>
                <a:lnTo>
                  <a:pt x="28112" y="2437"/>
                </a:lnTo>
                <a:lnTo>
                  <a:pt x="28273" y="2659"/>
                </a:lnTo>
                <a:lnTo>
                  <a:pt x="28414" y="2901"/>
                </a:lnTo>
                <a:lnTo>
                  <a:pt x="28535" y="3162"/>
                </a:lnTo>
                <a:lnTo>
                  <a:pt x="28616" y="3404"/>
                </a:lnTo>
                <a:lnTo>
                  <a:pt x="28696" y="3646"/>
                </a:lnTo>
                <a:lnTo>
                  <a:pt x="28736" y="3907"/>
                </a:lnTo>
                <a:lnTo>
                  <a:pt x="28757" y="4169"/>
                </a:lnTo>
                <a:lnTo>
                  <a:pt x="28757" y="4451"/>
                </a:lnTo>
                <a:lnTo>
                  <a:pt x="28777" y="4713"/>
                </a:lnTo>
                <a:lnTo>
                  <a:pt x="28817" y="4854"/>
                </a:lnTo>
                <a:lnTo>
                  <a:pt x="28837" y="4995"/>
                </a:lnTo>
                <a:lnTo>
                  <a:pt x="28897" y="5116"/>
                </a:lnTo>
                <a:lnTo>
                  <a:pt x="28958" y="5236"/>
                </a:lnTo>
                <a:lnTo>
                  <a:pt x="28676" y="6082"/>
                </a:lnTo>
                <a:lnTo>
                  <a:pt x="28354" y="6908"/>
                </a:lnTo>
                <a:lnTo>
                  <a:pt x="28072" y="7593"/>
                </a:lnTo>
                <a:lnTo>
                  <a:pt x="27750" y="8257"/>
                </a:lnTo>
                <a:lnTo>
                  <a:pt x="27407" y="8922"/>
                </a:lnTo>
                <a:lnTo>
                  <a:pt x="27045" y="9566"/>
                </a:lnTo>
                <a:lnTo>
                  <a:pt x="26984" y="9163"/>
                </a:lnTo>
                <a:lnTo>
                  <a:pt x="26884" y="8740"/>
                </a:lnTo>
                <a:lnTo>
                  <a:pt x="26763" y="8338"/>
                </a:lnTo>
                <a:lnTo>
                  <a:pt x="26602" y="7955"/>
                </a:lnTo>
                <a:lnTo>
                  <a:pt x="26380" y="7512"/>
                </a:lnTo>
                <a:lnTo>
                  <a:pt x="26119" y="7109"/>
                </a:lnTo>
                <a:lnTo>
                  <a:pt x="25978" y="6908"/>
                </a:lnTo>
                <a:lnTo>
                  <a:pt x="25816" y="6727"/>
                </a:lnTo>
                <a:lnTo>
                  <a:pt x="25655" y="6545"/>
                </a:lnTo>
                <a:lnTo>
                  <a:pt x="25474" y="6364"/>
                </a:lnTo>
                <a:lnTo>
                  <a:pt x="25293" y="6223"/>
                </a:lnTo>
                <a:lnTo>
                  <a:pt x="25092" y="6062"/>
                </a:lnTo>
                <a:lnTo>
                  <a:pt x="24850" y="5921"/>
                </a:lnTo>
                <a:lnTo>
                  <a:pt x="24588" y="5800"/>
                </a:lnTo>
                <a:lnTo>
                  <a:pt x="24326" y="5720"/>
                </a:lnTo>
                <a:lnTo>
                  <a:pt x="24205" y="5700"/>
                </a:lnTo>
                <a:lnTo>
                  <a:pt x="24065" y="5680"/>
                </a:lnTo>
                <a:lnTo>
                  <a:pt x="23944" y="5700"/>
                </a:lnTo>
                <a:lnTo>
                  <a:pt x="23823" y="5720"/>
                </a:lnTo>
                <a:lnTo>
                  <a:pt x="23702" y="5760"/>
                </a:lnTo>
                <a:lnTo>
                  <a:pt x="23601" y="5841"/>
                </a:lnTo>
                <a:lnTo>
                  <a:pt x="23501" y="5921"/>
                </a:lnTo>
                <a:lnTo>
                  <a:pt x="23440" y="6022"/>
                </a:lnTo>
                <a:lnTo>
                  <a:pt x="23400" y="6143"/>
                </a:lnTo>
                <a:lnTo>
                  <a:pt x="23400" y="6223"/>
                </a:lnTo>
                <a:lnTo>
                  <a:pt x="23420" y="6284"/>
                </a:lnTo>
                <a:lnTo>
                  <a:pt x="23481" y="6445"/>
                </a:lnTo>
                <a:lnTo>
                  <a:pt x="23581" y="6606"/>
                </a:lnTo>
                <a:lnTo>
                  <a:pt x="23722" y="6747"/>
                </a:lnTo>
                <a:lnTo>
                  <a:pt x="23863" y="6888"/>
                </a:lnTo>
                <a:lnTo>
                  <a:pt x="24185" y="7129"/>
                </a:lnTo>
                <a:lnTo>
                  <a:pt x="24467" y="7371"/>
                </a:lnTo>
                <a:lnTo>
                  <a:pt x="24608" y="7512"/>
                </a:lnTo>
                <a:lnTo>
                  <a:pt x="24729" y="7653"/>
                </a:lnTo>
                <a:lnTo>
                  <a:pt x="24930" y="7975"/>
                </a:lnTo>
                <a:lnTo>
                  <a:pt x="25112" y="8297"/>
                </a:lnTo>
                <a:lnTo>
                  <a:pt x="25253" y="8640"/>
                </a:lnTo>
                <a:lnTo>
                  <a:pt x="25333" y="8881"/>
                </a:lnTo>
                <a:lnTo>
                  <a:pt x="25394" y="9103"/>
                </a:lnTo>
                <a:lnTo>
                  <a:pt x="25494" y="9586"/>
                </a:lnTo>
                <a:lnTo>
                  <a:pt x="25555" y="10049"/>
                </a:lnTo>
                <a:lnTo>
                  <a:pt x="25575" y="10533"/>
                </a:lnTo>
                <a:lnTo>
                  <a:pt x="25575" y="11197"/>
                </a:lnTo>
                <a:lnTo>
                  <a:pt x="25575" y="11499"/>
                </a:lnTo>
                <a:lnTo>
                  <a:pt x="25595" y="11801"/>
                </a:lnTo>
                <a:lnTo>
                  <a:pt x="25212" y="12325"/>
                </a:lnTo>
                <a:lnTo>
                  <a:pt x="24910" y="12687"/>
                </a:lnTo>
                <a:lnTo>
                  <a:pt x="24749" y="12869"/>
                </a:lnTo>
                <a:lnTo>
                  <a:pt x="24628" y="13070"/>
                </a:lnTo>
                <a:lnTo>
                  <a:pt x="24306" y="12949"/>
                </a:lnTo>
                <a:lnTo>
                  <a:pt x="23964" y="12848"/>
                </a:lnTo>
                <a:lnTo>
                  <a:pt x="23380" y="12687"/>
                </a:lnTo>
                <a:lnTo>
                  <a:pt x="21950" y="12385"/>
                </a:lnTo>
                <a:lnTo>
                  <a:pt x="20520" y="12103"/>
                </a:lnTo>
                <a:lnTo>
                  <a:pt x="19816" y="11983"/>
                </a:lnTo>
                <a:lnTo>
                  <a:pt x="19091" y="11882"/>
                </a:lnTo>
                <a:lnTo>
                  <a:pt x="18366" y="11801"/>
                </a:lnTo>
                <a:lnTo>
                  <a:pt x="17641" y="11721"/>
                </a:lnTo>
                <a:lnTo>
                  <a:pt x="16996" y="11680"/>
                </a:lnTo>
                <a:lnTo>
                  <a:pt x="15687" y="11680"/>
                </a:lnTo>
                <a:lnTo>
                  <a:pt x="15043" y="11721"/>
                </a:lnTo>
                <a:lnTo>
                  <a:pt x="14378" y="11801"/>
                </a:lnTo>
                <a:lnTo>
                  <a:pt x="13734" y="11902"/>
                </a:lnTo>
                <a:lnTo>
                  <a:pt x="13110" y="12023"/>
                </a:lnTo>
                <a:lnTo>
                  <a:pt x="12465" y="12184"/>
                </a:lnTo>
                <a:lnTo>
                  <a:pt x="11902" y="12365"/>
                </a:lnTo>
                <a:lnTo>
                  <a:pt x="11338" y="12587"/>
                </a:lnTo>
                <a:lnTo>
                  <a:pt x="10794" y="12828"/>
                </a:lnTo>
                <a:lnTo>
                  <a:pt x="10270" y="13110"/>
                </a:lnTo>
                <a:lnTo>
                  <a:pt x="10069" y="13231"/>
                </a:lnTo>
                <a:lnTo>
                  <a:pt x="9988" y="13070"/>
                </a:lnTo>
                <a:lnTo>
                  <a:pt x="9908" y="12929"/>
                </a:lnTo>
                <a:lnTo>
                  <a:pt x="9827" y="12808"/>
                </a:lnTo>
                <a:lnTo>
                  <a:pt x="9707" y="12707"/>
                </a:lnTo>
                <a:lnTo>
                  <a:pt x="9465" y="12486"/>
                </a:lnTo>
                <a:lnTo>
                  <a:pt x="9183" y="12285"/>
                </a:lnTo>
                <a:lnTo>
                  <a:pt x="8961" y="12103"/>
                </a:lnTo>
                <a:lnTo>
                  <a:pt x="8599" y="11781"/>
                </a:lnTo>
                <a:lnTo>
                  <a:pt x="8297" y="11519"/>
                </a:lnTo>
                <a:lnTo>
                  <a:pt x="8015" y="11217"/>
                </a:lnTo>
                <a:lnTo>
                  <a:pt x="7733" y="10915"/>
                </a:lnTo>
                <a:lnTo>
                  <a:pt x="7451" y="10613"/>
                </a:lnTo>
                <a:lnTo>
                  <a:pt x="7572" y="10513"/>
                </a:lnTo>
                <a:lnTo>
                  <a:pt x="7693" y="10372"/>
                </a:lnTo>
                <a:lnTo>
                  <a:pt x="7793" y="10231"/>
                </a:lnTo>
                <a:lnTo>
                  <a:pt x="7894" y="10069"/>
                </a:lnTo>
                <a:lnTo>
                  <a:pt x="8075" y="9767"/>
                </a:lnTo>
                <a:lnTo>
                  <a:pt x="8257" y="9465"/>
                </a:lnTo>
                <a:lnTo>
                  <a:pt x="8518" y="9123"/>
                </a:lnTo>
                <a:lnTo>
                  <a:pt x="8780" y="8761"/>
                </a:lnTo>
                <a:lnTo>
                  <a:pt x="9062" y="8438"/>
                </a:lnTo>
                <a:lnTo>
                  <a:pt x="9364" y="8116"/>
                </a:lnTo>
                <a:lnTo>
                  <a:pt x="9666" y="7834"/>
                </a:lnTo>
                <a:lnTo>
                  <a:pt x="9968" y="7572"/>
                </a:lnTo>
                <a:lnTo>
                  <a:pt x="10291" y="7331"/>
                </a:lnTo>
                <a:lnTo>
                  <a:pt x="10633" y="7089"/>
                </a:lnTo>
                <a:lnTo>
                  <a:pt x="10995" y="6888"/>
                </a:lnTo>
                <a:lnTo>
                  <a:pt x="11378" y="6686"/>
                </a:lnTo>
                <a:lnTo>
                  <a:pt x="11599" y="6525"/>
                </a:lnTo>
                <a:lnTo>
                  <a:pt x="11801" y="6364"/>
                </a:lnTo>
                <a:lnTo>
                  <a:pt x="11902" y="6223"/>
                </a:lnTo>
                <a:lnTo>
                  <a:pt x="11962" y="6062"/>
                </a:lnTo>
                <a:lnTo>
                  <a:pt x="11982" y="5982"/>
                </a:lnTo>
                <a:lnTo>
                  <a:pt x="12002" y="5901"/>
                </a:lnTo>
                <a:lnTo>
                  <a:pt x="12022" y="5800"/>
                </a:lnTo>
                <a:lnTo>
                  <a:pt x="12002" y="5700"/>
                </a:lnTo>
                <a:lnTo>
                  <a:pt x="11982" y="5619"/>
                </a:lnTo>
                <a:lnTo>
                  <a:pt x="11942" y="5539"/>
                </a:lnTo>
                <a:lnTo>
                  <a:pt x="11881" y="5458"/>
                </a:lnTo>
                <a:lnTo>
                  <a:pt x="11801" y="5398"/>
                </a:lnTo>
                <a:lnTo>
                  <a:pt x="11720" y="5357"/>
                </a:lnTo>
                <a:lnTo>
                  <a:pt x="11599" y="5277"/>
                </a:lnTo>
                <a:lnTo>
                  <a:pt x="11438" y="5236"/>
                </a:lnTo>
                <a:lnTo>
                  <a:pt x="11297" y="5236"/>
                </a:lnTo>
                <a:lnTo>
                  <a:pt x="11156" y="5257"/>
                </a:lnTo>
                <a:lnTo>
                  <a:pt x="10935" y="5317"/>
                </a:lnTo>
                <a:lnTo>
                  <a:pt x="10734" y="5377"/>
                </a:lnTo>
                <a:lnTo>
                  <a:pt x="10532" y="5458"/>
                </a:lnTo>
                <a:lnTo>
                  <a:pt x="10331" y="5559"/>
                </a:lnTo>
                <a:lnTo>
                  <a:pt x="9928" y="5800"/>
                </a:lnTo>
                <a:lnTo>
                  <a:pt x="9545" y="6062"/>
                </a:lnTo>
                <a:lnTo>
                  <a:pt x="9163" y="6344"/>
                </a:lnTo>
                <a:lnTo>
                  <a:pt x="8820" y="6646"/>
                </a:lnTo>
                <a:lnTo>
                  <a:pt x="8498" y="6968"/>
                </a:lnTo>
                <a:lnTo>
                  <a:pt x="8176" y="7270"/>
                </a:lnTo>
                <a:lnTo>
                  <a:pt x="7874" y="7613"/>
                </a:lnTo>
                <a:lnTo>
                  <a:pt x="7572" y="7995"/>
                </a:lnTo>
                <a:lnTo>
                  <a:pt x="7310" y="8378"/>
                </a:lnTo>
                <a:lnTo>
                  <a:pt x="7048" y="8761"/>
                </a:lnTo>
                <a:lnTo>
                  <a:pt x="6847" y="9143"/>
                </a:lnTo>
                <a:lnTo>
                  <a:pt x="6746" y="9365"/>
                </a:lnTo>
                <a:lnTo>
                  <a:pt x="6646" y="9566"/>
                </a:lnTo>
                <a:lnTo>
                  <a:pt x="6283" y="9002"/>
                </a:lnTo>
                <a:lnTo>
                  <a:pt x="5961" y="8398"/>
                </a:lnTo>
                <a:lnTo>
                  <a:pt x="5659" y="7814"/>
                </a:lnTo>
                <a:lnTo>
                  <a:pt x="5417" y="7250"/>
                </a:lnTo>
                <a:lnTo>
                  <a:pt x="5135" y="6505"/>
                </a:lnTo>
                <a:lnTo>
                  <a:pt x="4894" y="5720"/>
                </a:lnTo>
                <a:lnTo>
                  <a:pt x="4994" y="5659"/>
                </a:lnTo>
                <a:lnTo>
                  <a:pt x="5095" y="5579"/>
                </a:lnTo>
                <a:lnTo>
                  <a:pt x="5216" y="5458"/>
                </a:lnTo>
                <a:lnTo>
                  <a:pt x="5317" y="5317"/>
                </a:lnTo>
                <a:lnTo>
                  <a:pt x="5538" y="5015"/>
                </a:lnTo>
                <a:lnTo>
                  <a:pt x="5901" y="4371"/>
                </a:lnTo>
                <a:lnTo>
                  <a:pt x="6102" y="4069"/>
                </a:lnTo>
                <a:lnTo>
                  <a:pt x="6344" y="3787"/>
                </a:lnTo>
                <a:lnTo>
                  <a:pt x="6585" y="3525"/>
                </a:lnTo>
                <a:lnTo>
                  <a:pt x="6847" y="3263"/>
                </a:lnTo>
                <a:lnTo>
                  <a:pt x="7129" y="3042"/>
                </a:lnTo>
                <a:lnTo>
                  <a:pt x="7411" y="2820"/>
                </a:lnTo>
                <a:lnTo>
                  <a:pt x="7713" y="2639"/>
                </a:lnTo>
                <a:lnTo>
                  <a:pt x="8035" y="2458"/>
                </a:lnTo>
                <a:lnTo>
                  <a:pt x="8216" y="2337"/>
                </a:lnTo>
                <a:lnTo>
                  <a:pt x="8418" y="2216"/>
                </a:lnTo>
                <a:lnTo>
                  <a:pt x="8579" y="2075"/>
                </a:lnTo>
                <a:lnTo>
                  <a:pt x="8659" y="1994"/>
                </a:lnTo>
                <a:lnTo>
                  <a:pt x="8720" y="1894"/>
                </a:lnTo>
                <a:lnTo>
                  <a:pt x="8780" y="1773"/>
                </a:lnTo>
                <a:lnTo>
                  <a:pt x="8820" y="1652"/>
                </a:lnTo>
                <a:lnTo>
                  <a:pt x="8820" y="1531"/>
                </a:lnTo>
                <a:lnTo>
                  <a:pt x="8820" y="1390"/>
                </a:lnTo>
                <a:lnTo>
                  <a:pt x="8800" y="1269"/>
                </a:lnTo>
                <a:lnTo>
                  <a:pt x="8760" y="1149"/>
                </a:lnTo>
                <a:lnTo>
                  <a:pt x="8680" y="1028"/>
                </a:lnTo>
                <a:lnTo>
                  <a:pt x="8599" y="927"/>
                </a:lnTo>
                <a:lnTo>
                  <a:pt x="8498" y="867"/>
                </a:lnTo>
                <a:lnTo>
                  <a:pt x="8418" y="806"/>
                </a:lnTo>
                <a:lnTo>
                  <a:pt x="8317" y="766"/>
                </a:lnTo>
                <a:lnTo>
                  <a:pt x="8216" y="726"/>
                </a:lnTo>
                <a:lnTo>
                  <a:pt x="8015" y="706"/>
                </a:lnTo>
                <a:lnTo>
                  <a:pt x="7814" y="706"/>
                </a:lnTo>
                <a:lnTo>
                  <a:pt x="7592" y="746"/>
                </a:lnTo>
                <a:lnTo>
                  <a:pt x="7371" y="826"/>
                </a:lnTo>
                <a:lnTo>
                  <a:pt x="7129" y="907"/>
                </a:lnTo>
                <a:lnTo>
                  <a:pt x="6907" y="1028"/>
                </a:lnTo>
                <a:lnTo>
                  <a:pt x="6706" y="1169"/>
                </a:lnTo>
                <a:lnTo>
                  <a:pt x="6485" y="1330"/>
                </a:lnTo>
                <a:lnTo>
                  <a:pt x="6082" y="1632"/>
                </a:lnTo>
                <a:lnTo>
                  <a:pt x="5739" y="1954"/>
                </a:lnTo>
                <a:lnTo>
                  <a:pt x="5458" y="2216"/>
                </a:lnTo>
                <a:lnTo>
                  <a:pt x="5216" y="2498"/>
                </a:lnTo>
                <a:lnTo>
                  <a:pt x="4954" y="2800"/>
                </a:lnTo>
                <a:lnTo>
                  <a:pt x="4712" y="3142"/>
                </a:lnTo>
                <a:lnTo>
                  <a:pt x="4471" y="3485"/>
                </a:lnTo>
                <a:lnTo>
                  <a:pt x="4451" y="3062"/>
                </a:lnTo>
                <a:lnTo>
                  <a:pt x="4410" y="2619"/>
                </a:lnTo>
                <a:lnTo>
                  <a:pt x="4370" y="1753"/>
                </a:lnTo>
                <a:lnTo>
                  <a:pt x="4370" y="1249"/>
                </a:lnTo>
                <a:lnTo>
                  <a:pt x="4350" y="967"/>
                </a:lnTo>
                <a:lnTo>
                  <a:pt x="4330" y="685"/>
                </a:lnTo>
                <a:lnTo>
                  <a:pt x="4290" y="565"/>
                </a:lnTo>
                <a:lnTo>
                  <a:pt x="4249" y="444"/>
                </a:lnTo>
                <a:lnTo>
                  <a:pt x="4209" y="323"/>
                </a:lnTo>
                <a:lnTo>
                  <a:pt x="4128" y="222"/>
                </a:lnTo>
                <a:lnTo>
                  <a:pt x="4048" y="142"/>
                </a:lnTo>
                <a:lnTo>
                  <a:pt x="3947" y="61"/>
                </a:lnTo>
                <a:lnTo>
                  <a:pt x="3847" y="21"/>
                </a:lnTo>
                <a:lnTo>
                  <a:pt x="37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endParaRPr sz="3600">
              <a:solidFill>
                <a:srgbClr val="FFFFFF"/>
              </a:solidFill>
              <a:latin typeface="Abril Fatface"/>
              <a:ea typeface="Abril Fatface"/>
              <a:cs typeface="Abril Fatface"/>
              <a:sym typeface="Abril Fatface"/>
            </a:endParaRPr>
          </a:p>
        </p:txBody>
      </p:sp>
      <p:sp>
        <p:nvSpPr>
          <p:cNvPr id="6" name="Google Shape;77;p13">
            <a:extLst>
              <a:ext uri="{FF2B5EF4-FFF2-40B4-BE49-F238E27FC236}">
                <a16:creationId xmlns:a16="http://schemas.microsoft.com/office/drawing/2014/main" id="{0999BE1C-56B4-FF7E-AAF9-1514D4DBEBD4}"/>
              </a:ext>
            </a:extLst>
          </p:cNvPr>
          <p:cNvSpPr txBox="1">
            <a:spLocks noGrp="1"/>
          </p:cNvSpPr>
          <p:nvPr>
            <p:ph type="sldNum" idx="12"/>
          </p:nvPr>
        </p:nvSpPr>
        <p:spPr>
          <a:xfrm>
            <a:off x="8395375" y="4695125"/>
            <a:ext cx="548700" cy="26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pic>
        <p:nvPicPr>
          <p:cNvPr id="7" name="Imagen 6">
            <a:extLst>
              <a:ext uri="{FF2B5EF4-FFF2-40B4-BE49-F238E27FC236}">
                <a16:creationId xmlns:a16="http://schemas.microsoft.com/office/drawing/2014/main" id="{8E1CBF9F-CFA1-D796-CDE0-05F2D6CC00F9}"/>
              </a:ext>
            </a:extLst>
          </p:cNvPr>
          <p:cNvPicPr>
            <a:picLocks noChangeAspect="1"/>
          </p:cNvPicPr>
          <p:nvPr/>
        </p:nvPicPr>
        <p:blipFill>
          <a:blip r:embed="rId4"/>
          <a:stretch>
            <a:fillRect/>
          </a:stretch>
        </p:blipFill>
        <p:spPr>
          <a:xfrm>
            <a:off x="4335397" y="2246808"/>
            <a:ext cx="2131022" cy="1901145"/>
          </a:xfrm>
          <a:prstGeom prst="rect">
            <a:avLst/>
          </a:prstGeom>
        </p:spPr>
      </p:pic>
      <p:pic>
        <p:nvPicPr>
          <p:cNvPr id="8" name="Imagen 7">
            <a:extLst>
              <a:ext uri="{FF2B5EF4-FFF2-40B4-BE49-F238E27FC236}">
                <a16:creationId xmlns:a16="http://schemas.microsoft.com/office/drawing/2014/main" id="{3E79078C-041D-6269-7D29-66710B48098A}"/>
              </a:ext>
            </a:extLst>
          </p:cNvPr>
          <p:cNvPicPr>
            <a:picLocks noChangeAspect="1"/>
          </p:cNvPicPr>
          <p:nvPr/>
        </p:nvPicPr>
        <p:blipFill>
          <a:blip r:embed="rId5"/>
          <a:stretch>
            <a:fillRect/>
          </a:stretch>
        </p:blipFill>
        <p:spPr>
          <a:xfrm>
            <a:off x="3881243" y="3557791"/>
            <a:ext cx="1688596" cy="1009900"/>
          </a:xfrm>
          <a:prstGeom prst="rect">
            <a:avLst/>
          </a:prstGeom>
        </p:spPr>
      </p:pic>
    </p:spTree>
    <p:extLst>
      <p:ext uri="{BB962C8B-B14F-4D97-AF65-F5344CB8AC3E}">
        <p14:creationId xmlns:p14="http://schemas.microsoft.com/office/powerpoint/2010/main" val="115492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3820884" y="4433452"/>
            <a:ext cx="592215" cy="715593"/>
          </a:xfrm>
          <a:prstGeom prst="rect">
            <a:avLst/>
          </a:prstGeom>
        </p:spPr>
      </p:pic>
      <p:pic>
        <p:nvPicPr>
          <p:cNvPr id="13" name="Imagen 12"/>
          <p:cNvPicPr>
            <a:picLocks noChangeAspect="1"/>
          </p:cNvPicPr>
          <p:nvPr/>
        </p:nvPicPr>
        <p:blipFill>
          <a:blip r:embed="rId2"/>
          <a:stretch>
            <a:fillRect/>
          </a:stretch>
        </p:blipFill>
        <p:spPr>
          <a:xfrm>
            <a:off x="4267200" y="4271198"/>
            <a:ext cx="731973" cy="884467"/>
          </a:xfrm>
          <a:prstGeom prst="rect">
            <a:avLst/>
          </a:prstGeom>
        </p:spPr>
      </p:pic>
      <p:sp>
        <p:nvSpPr>
          <p:cNvPr id="2" name="Google Shape;356;p17">
            <a:extLst>
              <a:ext uri="{FF2B5EF4-FFF2-40B4-BE49-F238E27FC236}">
                <a16:creationId xmlns:a16="http://schemas.microsoft.com/office/drawing/2014/main" id="{68AEFF93-F818-B4E4-85B9-5388FB512626}"/>
              </a:ext>
            </a:extLst>
          </p:cNvPr>
          <p:cNvSpPr txBox="1">
            <a:spLocks/>
          </p:cNvSpPr>
          <p:nvPr/>
        </p:nvSpPr>
        <p:spPr>
          <a:xfrm>
            <a:off x="2931148" y="-159318"/>
            <a:ext cx="6087360" cy="884466"/>
          </a:xfrm>
          <a:prstGeom prst="rect">
            <a:avLst/>
          </a:prstGeom>
          <a:no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3600" dirty="0">
                <a:solidFill>
                  <a:schemeClr val="accent5"/>
                </a:solidFill>
                <a:cs typeface="Arial" pitchFamily="34" charset="0"/>
              </a:rPr>
              <a:t>Tips </a:t>
            </a:r>
            <a:r>
              <a:rPr lang="en-US" altLang="ko-KR" sz="3600" dirty="0" err="1">
                <a:solidFill>
                  <a:schemeClr val="accent5"/>
                </a:solidFill>
                <a:cs typeface="Arial" pitchFamily="34" charset="0"/>
              </a:rPr>
              <a:t>Básicos</a:t>
            </a:r>
            <a:r>
              <a:rPr lang="es-ES" sz="3600" dirty="0">
                <a:solidFill>
                  <a:schemeClr val="accent3">
                    <a:lumMod val="50000"/>
                  </a:schemeClr>
                </a:solidFill>
                <a:latin typeface="Satisfy" panose="020B0604020202020204" charset="0"/>
              </a:rPr>
              <a:t>!!!!</a:t>
            </a:r>
          </a:p>
        </p:txBody>
      </p:sp>
      <p:pic>
        <p:nvPicPr>
          <p:cNvPr id="1026" name="Imagen 2">
            <a:extLst>
              <a:ext uri="{FF2B5EF4-FFF2-40B4-BE49-F238E27FC236}">
                <a16:creationId xmlns:a16="http://schemas.microsoft.com/office/drawing/2014/main" id="{C2C61D9A-63E8-B4A9-DDFA-15423E4F5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637" y="1188968"/>
            <a:ext cx="2498725"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n 3">
            <a:extLst>
              <a:ext uri="{FF2B5EF4-FFF2-40B4-BE49-F238E27FC236}">
                <a16:creationId xmlns:a16="http://schemas.microsoft.com/office/drawing/2014/main" id="{ED31CDC1-82E0-C78D-36D4-39324F01F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7" y="2484368"/>
            <a:ext cx="2293938" cy="800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A669BE8-648A-1A7D-4601-CFC4A5216105}"/>
              </a:ext>
            </a:extLst>
          </p:cNvPr>
          <p:cNvSpPr>
            <a:spLocks noChangeArrowheads="1"/>
          </p:cNvSpPr>
          <p:nvPr/>
        </p:nvSpPr>
        <p:spPr bwMode="auto">
          <a:xfrm>
            <a:off x="3322637" y="7317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Se encuentra acá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911454C9-3E1F-C846-DF29-DAD119A83D85}"/>
              </a:ext>
            </a:extLst>
          </p:cNvPr>
          <p:cNvSpPr>
            <a:spLocks noChangeArrowheads="1"/>
          </p:cNvSpPr>
          <p:nvPr/>
        </p:nvSpPr>
        <p:spPr bwMode="auto">
          <a:xfrm>
            <a:off x="3322637" y="20271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O  para el fichero ctual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7767002"/>
      </p:ext>
    </p:extLst>
  </p:cSld>
  <p:clrMapOvr>
    <a:masterClrMapping/>
  </p:clrMapOvr>
</p:sld>
</file>

<file path=ppt/theme/theme1.xml><?xml version="1.0" encoding="utf-8"?>
<a:theme xmlns:a="http://schemas.openxmlformats.org/drawingml/2006/main" name="Christmas 2020 extra template">
  <a:themeElements>
    <a:clrScheme name="Custom 347">
      <a:dk1>
        <a:srgbClr val="102E39"/>
      </a:dk1>
      <a:lt1>
        <a:srgbClr val="FFFFFF"/>
      </a:lt1>
      <a:dk2>
        <a:srgbClr val="667C89"/>
      </a:dk2>
      <a:lt2>
        <a:srgbClr val="F3EBE9"/>
      </a:lt2>
      <a:accent1>
        <a:srgbClr val="F33D41"/>
      </a:accent1>
      <a:accent2>
        <a:srgbClr val="C11216"/>
      </a:accent2>
      <a:accent3>
        <a:srgbClr val="ABC08E"/>
      </a:accent3>
      <a:accent4>
        <a:srgbClr val="68A27A"/>
      </a:accent4>
      <a:accent5>
        <a:srgbClr val="43635C"/>
      </a:accent5>
      <a:accent6>
        <a:srgbClr val="976E55"/>
      </a:accent6>
      <a:hlink>
        <a:srgbClr val="0E4E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2980</TotalTime>
  <Words>2854</Words>
  <Application>Microsoft Office PowerPoint</Application>
  <PresentationFormat>Presentación en pantalla (16:9)</PresentationFormat>
  <Paragraphs>221</Paragraphs>
  <Slides>44</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Sabon Next LT</vt:lpstr>
      <vt:lpstr>Abril Fatface</vt:lpstr>
      <vt:lpstr>Aptos</vt:lpstr>
      <vt:lpstr>Satisfy</vt:lpstr>
      <vt:lpstr>Wingdings</vt:lpstr>
      <vt:lpstr>Bellota Text</vt:lpstr>
      <vt:lpstr>Arial</vt:lpstr>
      <vt:lpstr>Christmas 2020 extra template</vt:lpstr>
      <vt:lpstr>MEJORES PRACTICAS EN POWER BI </vt:lpstr>
      <vt:lpstr>¡¡¡Hola , mucho gusto !!!</vt:lpstr>
      <vt:lpstr>Embajador del reto de datos fp20analytics</vt:lpstr>
      <vt:lpstr>Donde encontrarme, LinkedIn!!!</vt:lpstr>
      <vt:lpstr>Donde encontrarme, Web Site</vt:lpstr>
      <vt:lpstr>Donde encontrarme, YouTube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Christmas Chocolate</dc:title>
  <dc:creator>Sr GRYM</dc:creator>
  <cp:lastModifiedBy>vicente antonio juan magallanes</cp:lastModifiedBy>
  <cp:revision>134</cp:revision>
  <dcterms:modified xsi:type="dcterms:W3CDTF">2024-12-27T14:02:55Z</dcterms:modified>
</cp:coreProperties>
</file>